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sldIdLst>
    <p:sldId id="256" r:id="rId2"/>
    <p:sldId id="257" r:id="rId3"/>
    <p:sldId id="261" r:id="rId4"/>
    <p:sldId id="259" r:id="rId5"/>
    <p:sldId id="262" r:id="rId6"/>
    <p:sldId id="263" r:id="rId7"/>
    <p:sldId id="264" r:id="rId8"/>
    <p:sldId id="265" r:id="rId9"/>
    <p:sldId id="266" r:id="rId10"/>
    <p:sldId id="260" r:id="rId11"/>
    <p:sldId id="258"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Montserrat" panose="00000800000000000000"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49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148" autoAdjust="0"/>
  </p:normalViewPr>
  <p:slideViewPr>
    <p:cSldViewPr snapToGrid="0">
      <p:cViewPr varScale="1">
        <p:scale>
          <a:sx n="84" d="100"/>
          <a:sy n="84" d="100"/>
        </p:scale>
        <p:origin x="237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23115-C983-4083-9066-91535B219A07}" type="datetimeFigureOut">
              <a:rPr lang="en-US" smtClean="0"/>
              <a:t>7/26/2023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9EFA1-33FF-465D-90C9-9EA892A1E1CD}" type="slidenum">
              <a:rPr lang="en-US" smtClean="0"/>
              <a:t>‹#›</a:t>
            </a:fld>
            <a:endParaRPr lang="en-US"/>
          </a:p>
        </p:txBody>
      </p:sp>
    </p:spTree>
    <p:extLst>
      <p:ext uri="{BB962C8B-B14F-4D97-AF65-F5344CB8AC3E}">
        <p14:creationId xmlns:p14="http://schemas.microsoft.com/office/powerpoint/2010/main" val="53623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9A5315"/>
                </a:solidFill>
                <a:latin typeface="Arial"/>
                <a:ea typeface="Arial"/>
                <a:cs typeface="Arial"/>
                <a:sym typeface="Arial"/>
              </a:rPr>
              <a:t>Make sure to replace image, with a picture of your own facility on this slide </a:t>
            </a:r>
            <a:endParaRPr lang="en-US" dirty="0"/>
          </a:p>
        </p:txBody>
      </p:sp>
      <p:sp>
        <p:nvSpPr>
          <p:cNvPr id="4" name="Slide Number Placeholder 3"/>
          <p:cNvSpPr>
            <a:spLocks noGrp="1"/>
          </p:cNvSpPr>
          <p:nvPr>
            <p:ph type="sldNum" sz="quarter" idx="5"/>
          </p:nvPr>
        </p:nvSpPr>
        <p:spPr/>
        <p:txBody>
          <a:bodyPr/>
          <a:lstStyle/>
          <a:p>
            <a:fld id="{48F9EFA1-33FF-465D-90C9-9EA892A1E1CD}" type="slidenum">
              <a:rPr lang="en-US" smtClean="0"/>
              <a:t>2</a:t>
            </a:fld>
            <a:endParaRPr lang="en-US"/>
          </a:p>
        </p:txBody>
      </p:sp>
    </p:spTree>
    <p:extLst>
      <p:ext uri="{BB962C8B-B14F-4D97-AF65-F5344CB8AC3E}">
        <p14:creationId xmlns:p14="http://schemas.microsoft.com/office/powerpoint/2010/main" val="349961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t>Enter picture for each person.  Remind families to bring family picture for friends &amp; family board.  Duplicate slide if you need to add more pictures of the school family. Talk about class ratio and teacher credentials.  </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dirty="0"/>
              <a:t>School climate impacts all achievement. The culture of a school can build cooperation, willingness and responsibility. The School Family is built on a healthy family model, with goals for all family members to meet their highest potential. The School Family builds connections between families and schools, teachers and teachers, teachers and students, and students and students to ensure the highest development of all.</a:t>
            </a:r>
          </a:p>
          <a:p>
            <a:endParaRPr lang="en-US" dirty="0"/>
          </a:p>
        </p:txBody>
      </p:sp>
      <p:sp>
        <p:nvSpPr>
          <p:cNvPr id="4" name="Slide Number Placeholder 3"/>
          <p:cNvSpPr>
            <a:spLocks noGrp="1"/>
          </p:cNvSpPr>
          <p:nvPr>
            <p:ph type="sldNum" sz="quarter" idx="5"/>
          </p:nvPr>
        </p:nvSpPr>
        <p:spPr/>
        <p:txBody>
          <a:bodyPr/>
          <a:lstStyle/>
          <a:p>
            <a:fld id="{48F9EFA1-33FF-465D-90C9-9EA892A1E1CD}" type="slidenum">
              <a:rPr lang="en-US" smtClean="0"/>
              <a:t>3</a:t>
            </a:fld>
            <a:endParaRPr lang="en-US"/>
          </a:p>
        </p:txBody>
      </p:sp>
    </p:spTree>
    <p:extLst>
      <p:ext uri="{BB962C8B-B14F-4D97-AF65-F5344CB8AC3E}">
        <p14:creationId xmlns:p14="http://schemas.microsoft.com/office/powerpoint/2010/main" val="1379594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dirty="0">
                <a:latin typeface="Arial"/>
                <a:ea typeface="Arial"/>
                <a:cs typeface="Arial"/>
                <a:sym typeface="Arial"/>
              </a:rPr>
              <a:t>Highlight your facility here. Include things that make your facility a good fit for families: For example,</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•We provide……</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•We Nurture……</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•We Value…….</a:t>
            </a:r>
          </a:p>
          <a:p>
            <a:pPr marL="0" lvl="0" indent="0" algn="l" rtl="0">
              <a:spcBef>
                <a:spcPts val="0"/>
              </a:spcBef>
              <a:spcAft>
                <a:spcPts val="0"/>
              </a:spcAft>
              <a:buClr>
                <a:schemeClr val="dk1"/>
              </a:buClr>
              <a:buFont typeface="Arial"/>
              <a:buNone/>
            </a:pPr>
            <a:endParaRPr lang="en-US" dirty="0"/>
          </a:p>
          <a:p>
            <a:endParaRPr lang="en-US" dirty="0"/>
          </a:p>
        </p:txBody>
      </p:sp>
      <p:sp>
        <p:nvSpPr>
          <p:cNvPr id="4" name="Slide Number Placeholder 3"/>
          <p:cNvSpPr>
            <a:spLocks noGrp="1"/>
          </p:cNvSpPr>
          <p:nvPr>
            <p:ph type="sldNum" sz="quarter" idx="5"/>
          </p:nvPr>
        </p:nvSpPr>
        <p:spPr/>
        <p:txBody>
          <a:bodyPr/>
          <a:lstStyle/>
          <a:p>
            <a:fld id="{48F9EFA1-33FF-465D-90C9-9EA892A1E1CD}" type="slidenum">
              <a:rPr lang="en-US" smtClean="0"/>
              <a:t>4</a:t>
            </a:fld>
            <a:endParaRPr lang="en-US"/>
          </a:p>
        </p:txBody>
      </p:sp>
    </p:spTree>
    <p:extLst>
      <p:ext uri="{BB962C8B-B14F-4D97-AF65-F5344CB8AC3E}">
        <p14:creationId xmlns:p14="http://schemas.microsoft.com/office/powerpoint/2010/main" val="17574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 first day of school is a bittersweet moment for many.  It comes with some really big emotions. First Steps 4K class can be a full first day or drop-in. Some stagger start or have a Meet &amp; Greet for a smoother transition. Wouldn’t be helpful to know what to expect on Day 1?  Any Day 1 Cool Ideas?   First Day of School Book Ideas</a:t>
            </a:r>
          </a:p>
        </p:txBody>
      </p:sp>
      <p:sp>
        <p:nvSpPr>
          <p:cNvPr id="4" name="Slide Number Placeholder 3"/>
          <p:cNvSpPr>
            <a:spLocks noGrp="1"/>
          </p:cNvSpPr>
          <p:nvPr>
            <p:ph type="sldNum" sz="quarter" idx="5"/>
          </p:nvPr>
        </p:nvSpPr>
        <p:spPr/>
        <p:txBody>
          <a:bodyPr/>
          <a:lstStyle/>
          <a:p>
            <a:fld id="{48F9EFA1-33FF-465D-90C9-9EA892A1E1CD}" type="slidenum">
              <a:rPr lang="en-US" smtClean="0"/>
              <a:t>5</a:t>
            </a:fld>
            <a:endParaRPr lang="en-US"/>
          </a:p>
        </p:txBody>
      </p:sp>
    </p:spTree>
    <p:extLst>
      <p:ext uri="{BB962C8B-B14F-4D97-AF65-F5344CB8AC3E}">
        <p14:creationId xmlns:p14="http://schemas.microsoft.com/office/powerpoint/2010/main" val="225163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Children will learn how to navigate a daily schedule.  Parents will receive a copy of the written daily schedule &amp; 4K Calendar. </a:t>
            </a:r>
          </a:p>
          <a:p>
            <a:pPr marL="0" lvl="0" indent="0" algn="l" rtl="0">
              <a:spcBef>
                <a:spcPts val="0"/>
              </a:spcBef>
              <a:spcAft>
                <a:spcPts val="0"/>
              </a:spcAft>
              <a:buNone/>
            </a:pPr>
            <a:r>
              <a:rPr lang="en-US" dirty="0"/>
              <a:t>Visual schedules help children: </a:t>
            </a:r>
          </a:p>
          <a:p>
            <a:pPr marL="457200" lvl="0" indent="-317500" algn="l" rtl="0">
              <a:spcBef>
                <a:spcPts val="0"/>
              </a:spcBef>
              <a:spcAft>
                <a:spcPts val="0"/>
              </a:spcAft>
              <a:buSzPts val="1400"/>
              <a:buChar char="●"/>
            </a:pPr>
            <a:r>
              <a:rPr lang="en-US" dirty="0"/>
              <a:t>navigate through the day </a:t>
            </a:r>
          </a:p>
          <a:p>
            <a:pPr marL="457200" lvl="0" indent="-317500" algn="l" rtl="0">
              <a:spcBef>
                <a:spcPts val="0"/>
              </a:spcBef>
              <a:spcAft>
                <a:spcPts val="0"/>
              </a:spcAft>
              <a:buSzPts val="1400"/>
              <a:buChar char="●"/>
            </a:pPr>
            <a:r>
              <a:rPr lang="en-US" dirty="0"/>
              <a:t>it’s easily accessible and on the eye child’s eye level</a:t>
            </a:r>
          </a:p>
          <a:p>
            <a:pPr marL="457200" lvl="0" indent="-317500" algn="l" rtl="0">
              <a:spcBef>
                <a:spcPts val="0"/>
              </a:spcBef>
              <a:spcAft>
                <a:spcPts val="0"/>
              </a:spcAft>
              <a:buSzPts val="1400"/>
              <a:buChar char="●"/>
            </a:pPr>
            <a:r>
              <a:rPr lang="en-US" dirty="0"/>
              <a:t>understand sequence </a:t>
            </a:r>
          </a:p>
        </p:txBody>
      </p:sp>
      <p:sp>
        <p:nvSpPr>
          <p:cNvPr id="4" name="Slide Number Placeholder 3"/>
          <p:cNvSpPr>
            <a:spLocks noGrp="1"/>
          </p:cNvSpPr>
          <p:nvPr>
            <p:ph type="sldNum" sz="quarter" idx="5"/>
          </p:nvPr>
        </p:nvSpPr>
        <p:spPr/>
        <p:txBody>
          <a:bodyPr/>
          <a:lstStyle/>
          <a:p>
            <a:fld id="{48F9EFA1-33FF-465D-90C9-9EA892A1E1CD}" type="slidenum">
              <a:rPr lang="en-US" smtClean="0"/>
              <a:t>6</a:t>
            </a:fld>
            <a:endParaRPr lang="en-US"/>
          </a:p>
        </p:txBody>
      </p:sp>
    </p:spTree>
    <p:extLst>
      <p:ext uri="{BB962C8B-B14F-4D97-AF65-F5344CB8AC3E}">
        <p14:creationId xmlns:p14="http://schemas.microsoft.com/office/powerpoint/2010/main" val="15715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a:solidFill>
                  <a:srgbClr val="9A5315"/>
                </a:solidFill>
                <a:latin typeface="Arial"/>
                <a:ea typeface="Arial"/>
                <a:cs typeface="Arial"/>
                <a:sym typeface="Arial"/>
              </a:rPr>
              <a:t>If a child loses their spot due to attendance, they must complete a re-enrollment form with the director of the school.  Discuss arrival and </a:t>
            </a:r>
            <a:r>
              <a:rPr lang="en-US" dirty="0" err="1">
                <a:solidFill>
                  <a:srgbClr val="9A5315"/>
                </a:solidFill>
                <a:latin typeface="Arial"/>
                <a:ea typeface="Arial"/>
                <a:cs typeface="Arial"/>
                <a:sym typeface="Arial"/>
              </a:rPr>
              <a:t>depature</a:t>
            </a:r>
            <a:r>
              <a:rPr lang="en-US" dirty="0">
                <a:solidFill>
                  <a:srgbClr val="9A5315"/>
                </a:solidFill>
                <a:latin typeface="Arial"/>
                <a:ea typeface="Arial"/>
                <a:cs typeface="Arial"/>
                <a:sym typeface="Arial"/>
              </a:rPr>
              <a:t> protocols as well.  </a:t>
            </a:r>
            <a:endParaRPr lang="en-US" dirty="0"/>
          </a:p>
        </p:txBody>
      </p:sp>
      <p:sp>
        <p:nvSpPr>
          <p:cNvPr id="4" name="Slide Number Placeholder 3"/>
          <p:cNvSpPr>
            <a:spLocks noGrp="1"/>
          </p:cNvSpPr>
          <p:nvPr>
            <p:ph type="sldNum" sz="quarter" idx="5"/>
          </p:nvPr>
        </p:nvSpPr>
        <p:spPr/>
        <p:txBody>
          <a:bodyPr/>
          <a:lstStyle/>
          <a:p>
            <a:fld id="{48F9EFA1-33FF-465D-90C9-9EA892A1E1CD}" type="slidenum">
              <a:rPr lang="en-US" smtClean="0"/>
              <a:t>7</a:t>
            </a:fld>
            <a:endParaRPr lang="en-US"/>
          </a:p>
        </p:txBody>
      </p:sp>
    </p:spTree>
    <p:extLst>
      <p:ext uri="{BB962C8B-B14F-4D97-AF65-F5344CB8AC3E}">
        <p14:creationId xmlns:p14="http://schemas.microsoft.com/office/powerpoint/2010/main" val="28488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endParaRPr lang="en-US" dirty="0"/>
          </a:p>
        </p:txBody>
      </p:sp>
      <p:sp>
        <p:nvSpPr>
          <p:cNvPr id="4" name="Slide Number Placeholder 3"/>
          <p:cNvSpPr>
            <a:spLocks noGrp="1"/>
          </p:cNvSpPr>
          <p:nvPr>
            <p:ph type="sldNum" sz="quarter" idx="5"/>
          </p:nvPr>
        </p:nvSpPr>
        <p:spPr/>
        <p:txBody>
          <a:bodyPr/>
          <a:lstStyle/>
          <a:p>
            <a:fld id="{48F9EFA1-33FF-465D-90C9-9EA892A1E1CD}" type="slidenum">
              <a:rPr lang="en-US" smtClean="0"/>
              <a:t>8</a:t>
            </a:fld>
            <a:endParaRPr lang="en-US"/>
          </a:p>
        </p:txBody>
      </p:sp>
    </p:spTree>
    <p:extLst>
      <p:ext uri="{BB962C8B-B14F-4D97-AF65-F5344CB8AC3E}">
        <p14:creationId xmlns:p14="http://schemas.microsoft.com/office/powerpoint/2010/main" val="60948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endParaRPr lang="en-US" dirty="0"/>
          </a:p>
        </p:txBody>
      </p:sp>
      <p:sp>
        <p:nvSpPr>
          <p:cNvPr id="4" name="Slide Number Placeholder 3"/>
          <p:cNvSpPr>
            <a:spLocks noGrp="1"/>
          </p:cNvSpPr>
          <p:nvPr>
            <p:ph type="sldNum" sz="quarter" idx="5"/>
          </p:nvPr>
        </p:nvSpPr>
        <p:spPr/>
        <p:txBody>
          <a:bodyPr/>
          <a:lstStyle/>
          <a:p>
            <a:fld id="{48F9EFA1-33FF-465D-90C9-9EA892A1E1CD}" type="slidenum">
              <a:rPr lang="en-US" smtClean="0"/>
              <a:t>9</a:t>
            </a:fld>
            <a:endParaRPr lang="en-US"/>
          </a:p>
        </p:txBody>
      </p:sp>
    </p:spTree>
    <p:extLst>
      <p:ext uri="{BB962C8B-B14F-4D97-AF65-F5344CB8AC3E}">
        <p14:creationId xmlns:p14="http://schemas.microsoft.com/office/powerpoint/2010/main" val="109763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1B7BCB-F93A-40D7-A26F-9AE64D35D9F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424044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B7BCB-F93A-40D7-A26F-9AE64D35D9F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133396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B7BCB-F93A-40D7-A26F-9AE64D35D9F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215657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B7BCB-F93A-40D7-A26F-9AE64D35D9F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119481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1B7BCB-F93A-40D7-A26F-9AE64D35D9F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405596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1B7BCB-F93A-40D7-A26F-9AE64D35D9FD}"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13241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B7BCB-F93A-40D7-A26F-9AE64D35D9FD}" type="datetimeFigureOut">
              <a:rPr lang="en-US" smtClean="0"/>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349784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1B7BCB-F93A-40D7-A26F-9AE64D35D9FD}" type="datetimeFigureOut">
              <a:rPr lang="en-US" smtClean="0"/>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219771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B7BCB-F93A-40D7-A26F-9AE64D35D9FD}" type="datetimeFigureOut">
              <a:rPr lang="en-US" smtClean="0"/>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156560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1B7BCB-F93A-40D7-A26F-9AE64D35D9FD}"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424076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1B7BCB-F93A-40D7-A26F-9AE64D35D9FD}"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273593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B7BCB-F93A-40D7-A26F-9AE64D35D9FD}" type="datetimeFigureOut">
              <a:rPr lang="en-US" smtClean="0"/>
              <a:t>7/26/2023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66ED4-309B-405C-A236-D7946349D291}" type="slidenum">
              <a:rPr lang="en-US" smtClean="0"/>
              <a:t>‹#›</a:t>
            </a:fld>
            <a:endParaRPr lang="en-US"/>
          </a:p>
        </p:txBody>
      </p:sp>
    </p:spTree>
    <p:extLst>
      <p:ext uri="{BB962C8B-B14F-4D97-AF65-F5344CB8AC3E}">
        <p14:creationId xmlns:p14="http://schemas.microsoft.com/office/powerpoint/2010/main" val="195601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54160247-683C-4251-A4D0-71762A43BF14}"/>
              </a:ext>
            </a:extLst>
          </p:cNvPr>
          <p:cNvSpPr txBox="1"/>
          <p:nvPr/>
        </p:nvSpPr>
        <p:spPr>
          <a:xfrm>
            <a:off x="381000" y="2971800"/>
            <a:ext cx="5105400" cy="176971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3600" b="1" i="0" u="none" strike="noStrike" kern="1200" cap="none" spc="100" normalizeH="0" noProof="0" dirty="0">
                <a:ln>
                  <a:noFill/>
                </a:ln>
                <a:solidFill>
                  <a:schemeClr val="tx2"/>
                </a:solidFill>
                <a:effectLst/>
                <a:uLnTx/>
                <a:uFillTx/>
                <a:latin typeface="+mj-lt"/>
              </a:rPr>
              <a:t>Family Orientation</a:t>
            </a:r>
          </a:p>
          <a:p>
            <a:pPr marL="0" marR="0" lvl="0" indent="0" algn="l" defTabSz="914400" rtl="0" eaLnBrk="1" fontAlgn="base" latinLnBrk="0" hangingPunct="1">
              <a:lnSpc>
                <a:spcPct val="100000"/>
              </a:lnSpc>
              <a:spcBef>
                <a:spcPct val="0"/>
              </a:spcBef>
              <a:spcAft>
                <a:spcPts val="600"/>
              </a:spcAft>
              <a:buClrTx/>
              <a:buSzTx/>
              <a:buFontTx/>
              <a:buNone/>
              <a:tabLst/>
              <a:defRPr/>
            </a:pPr>
            <a:r>
              <a:rPr lang="en-US" altLang="en-US" sz="2000" spc="100" dirty="0">
                <a:solidFill>
                  <a:schemeClr val="accent1"/>
                </a:solidFill>
              </a:rPr>
              <a:t>[Enter 4K Provider’s School Name]</a:t>
            </a:r>
            <a:endParaRPr kumimoji="0" lang="en-US" altLang="en-US" sz="2000" b="0" i="0" u="none" strike="noStrike" kern="1200" cap="none" spc="100" normalizeH="0" baseline="0" noProof="0" dirty="0">
              <a:ln>
                <a:noFill/>
              </a:ln>
              <a:solidFill>
                <a:schemeClr val="accent1"/>
              </a:solidFill>
              <a:effectLst/>
              <a:uLnTx/>
              <a:uFillTx/>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Century Gothic"/>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800" b="0" i="0" u="none" strike="noStrike" kern="1200" cap="none" spc="0" normalizeH="0" baseline="0" noProof="0" dirty="0">
                <a:ln>
                  <a:noFill/>
                </a:ln>
                <a:effectLst/>
                <a:uLnTx/>
                <a:uFillTx/>
                <a:ea typeface="Roboto" panose="02000000000000000000" pitchFamily="2" charset="0"/>
                <a:cs typeface="Heebo" panose="00000500000000000000" pitchFamily="2" charset="-79"/>
              </a:rPr>
              <a:t>[Enter date of presentation]</a:t>
            </a:r>
          </a:p>
        </p:txBody>
      </p:sp>
      <p:grpSp>
        <p:nvGrpSpPr>
          <p:cNvPr id="7" name="Group 6">
            <a:extLst>
              <a:ext uri="{FF2B5EF4-FFF2-40B4-BE49-F238E27FC236}">
                <a16:creationId xmlns:a16="http://schemas.microsoft.com/office/drawing/2014/main" id="{204779CA-663E-4A5B-AAF7-170061F77A54}"/>
              </a:ext>
            </a:extLst>
          </p:cNvPr>
          <p:cNvGrpSpPr/>
          <p:nvPr/>
        </p:nvGrpSpPr>
        <p:grpSpPr>
          <a:xfrm>
            <a:off x="2767689" y="685800"/>
            <a:ext cx="5852668" cy="1828800"/>
            <a:chOff x="2850134" y="685800"/>
            <a:chExt cx="5852668" cy="1828800"/>
          </a:xfrm>
        </p:grpSpPr>
        <p:pic>
          <p:nvPicPr>
            <p:cNvPr id="9" name="Picture 8">
              <a:extLst>
                <a:ext uri="{FF2B5EF4-FFF2-40B4-BE49-F238E27FC236}">
                  <a16:creationId xmlns:a16="http://schemas.microsoft.com/office/drawing/2014/main" id="{178BA785-C443-486A-8DC6-1B315ADEE0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068" y="685800"/>
              <a:ext cx="1828800" cy="1828800"/>
            </a:xfrm>
            <a:prstGeom prst="rect">
              <a:avLst/>
            </a:prstGeom>
          </p:spPr>
        </p:pic>
        <p:pic>
          <p:nvPicPr>
            <p:cNvPr id="11" name="Picture 10">
              <a:extLst>
                <a:ext uri="{FF2B5EF4-FFF2-40B4-BE49-F238E27FC236}">
                  <a16:creationId xmlns:a16="http://schemas.microsoft.com/office/drawing/2014/main" id="{48A7A428-DECA-4797-A261-66110DB981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0134" y="685800"/>
              <a:ext cx="1828800" cy="1828800"/>
            </a:xfrm>
            <a:prstGeom prst="rect">
              <a:avLst/>
            </a:prstGeom>
          </p:spPr>
        </p:pic>
        <p:pic>
          <p:nvPicPr>
            <p:cNvPr id="14" name="Picture 13">
              <a:extLst>
                <a:ext uri="{FF2B5EF4-FFF2-40B4-BE49-F238E27FC236}">
                  <a16:creationId xmlns:a16="http://schemas.microsoft.com/office/drawing/2014/main" id="{EF4612F6-423A-4400-AD00-4E0CB54337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002" y="685800"/>
              <a:ext cx="1828800" cy="1828800"/>
            </a:xfrm>
            <a:prstGeom prst="rect">
              <a:avLst/>
            </a:prstGeom>
          </p:spPr>
        </p:pic>
      </p:grpSp>
      <p:pic>
        <p:nvPicPr>
          <p:cNvPr id="15" name="Picture 14">
            <a:extLst>
              <a:ext uri="{FF2B5EF4-FFF2-40B4-BE49-F238E27FC236}">
                <a16:creationId xmlns:a16="http://schemas.microsoft.com/office/drawing/2014/main" id="{E1AC2DC0-2E6A-40E4-B80B-E24A292720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755" y="685800"/>
            <a:ext cx="1828800" cy="1828800"/>
          </a:xfrm>
          <a:prstGeom prst="rect">
            <a:avLst/>
          </a:prstGeom>
        </p:spPr>
      </p:pic>
    </p:spTree>
    <p:extLst>
      <p:ext uri="{BB962C8B-B14F-4D97-AF65-F5344CB8AC3E}">
        <p14:creationId xmlns:p14="http://schemas.microsoft.com/office/powerpoint/2010/main" val="336472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38516-6DA3-4052-BE35-56B8C23DF00F}"/>
              </a:ext>
            </a:extLst>
          </p:cNvPr>
          <p:cNvSpPr txBox="1"/>
          <p:nvPr/>
        </p:nvSpPr>
        <p:spPr>
          <a:xfrm>
            <a:off x="879566" y="2364768"/>
            <a:ext cx="7384869" cy="369332"/>
          </a:xfrm>
          <a:prstGeom prst="rect">
            <a:avLst/>
          </a:prstGeom>
          <a:noFill/>
        </p:spPr>
        <p:txBody>
          <a:bodyPr wrap="square" rtlCol="0">
            <a:spAutoFit/>
          </a:bodyPr>
          <a:lstStyle/>
          <a:p>
            <a:pPr algn="ctr"/>
            <a:r>
              <a:rPr lang="en-US" dirty="0">
                <a:solidFill>
                  <a:schemeClr val="bg1"/>
                </a:solidFill>
              </a:rPr>
              <a:t>Click to add text</a:t>
            </a:r>
          </a:p>
        </p:txBody>
      </p:sp>
    </p:spTree>
    <p:extLst>
      <p:ext uri="{BB962C8B-B14F-4D97-AF65-F5344CB8AC3E}">
        <p14:creationId xmlns:p14="http://schemas.microsoft.com/office/powerpoint/2010/main" val="373605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A20BF0-0639-422E-95A1-C6ABC952CA1A}"/>
              </a:ext>
            </a:extLst>
          </p:cNvPr>
          <p:cNvGrpSpPr/>
          <p:nvPr/>
        </p:nvGrpSpPr>
        <p:grpSpPr>
          <a:xfrm>
            <a:off x="639699" y="685800"/>
            <a:ext cx="7864602" cy="1828800"/>
            <a:chOff x="868299" y="685800"/>
            <a:chExt cx="7864602" cy="1828800"/>
          </a:xfrm>
        </p:grpSpPr>
        <p:grpSp>
          <p:nvGrpSpPr>
            <p:cNvPr id="12" name="Group 11">
              <a:extLst>
                <a:ext uri="{FF2B5EF4-FFF2-40B4-BE49-F238E27FC236}">
                  <a16:creationId xmlns:a16="http://schemas.microsoft.com/office/drawing/2014/main" id="{9DB9CE99-DE43-4CFB-857B-5121EE2ABFD5}"/>
                </a:ext>
              </a:extLst>
            </p:cNvPr>
            <p:cNvGrpSpPr/>
            <p:nvPr/>
          </p:nvGrpSpPr>
          <p:grpSpPr>
            <a:xfrm>
              <a:off x="2880233" y="685800"/>
              <a:ext cx="5852668" cy="1828800"/>
              <a:chOff x="2850134" y="685800"/>
              <a:chExt cx="5852668" cy="1828800"/>
            </a:xfrm>
          </p:grpSpPr>
          <p:pic>
            <p:nvPicPr>
              <p:cNvPr id="14" name="Picture 13">
                <a:extLst>
                  <a:ext uri="{FF2B5EF4-FFF2-40B4-BE49-F238E27FC236}">
                    <a16:creationId xmlns:a16="http://schemas.microsoft.com/office/drawing/2014/main" id="{E88D256C-B86C-4128-BA23-200262181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068" y="685800"/>
                <a:ext cx="1828800" cy="1828800"/>
              </a:xfrm>
              <a:prstGeom prst="rect">
                <a:avLst/>
              </a:prstGeom>
            </p:spPr>
          </p:pic>
          <p:pic>
            <p:nvPicPr>
              <p:cNvPr id="15" name="Picture 14">
                <a:extLst>
                  <a:ext uri="{FF2B5EF4-FFF2-40B4-BE49-F238E27FC236}">
                    <a16:creationId xmlns:a16="http://schemas.microsoft.com/office/drawing/2014/main" id="{4A841920-955A-421F-84D9-A98870E220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0134" y="685800"/>
                <a:ext cx="1828800" cy="1828800"/>
              </a:xfrm>
              <a:prstGeom prst="rect">
                <a:avLst/>
              </a:prstGeom>
            </p:spPr>
          </p:pic>
          <p:pic>
            <p:nvPicPr>
              <p:cNvPr id="16" name="Picture 15">
                <a:extLst>
                  <a:ext uri="{FF2B5EF4-FFF2-40B4-BE49-F238E27FC236}">
                    <a16:creationId xmlns:a16="http://schemas.microsoft.com/office/drawing/2014/main" id="{A3212A19-BCE4-4336-BDB3-DF9F1262A3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002" y="685800"/>
                <a:ext cx="1828800" cy="1828800"/>
              </a:xfrm>
              <a:prstGeom prst="rect">
                <a:avLst/>
              </a:prstGeom>
            </p:spPr>
          </p:pic>
        </p:grpSp>
        <p:pic>
          <p:nvPicPr>
            <p:cNvPr id="18" name="Picture 17">
              <a:extLst>
                <a:ext uri="{FF2B5EF4-FFF2-40B4-BE49-F238E27FC236}">
                  <a16:creationId xmlns:a16="http://schemas.microsoft.com/office/drawing/2014/main" id="{4F09EFC5-FA17-4E71-AA8E-106D38287D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299" y="685800"/>
              <a:ext cx="1828800" cy="1828800"/>
            </a:xfrm>
            <a:prstGeom prst="rect">
              <a:avLst/>
            </a:prstGeom>
          </p:spPr>
        </p:pic>
      </p:grpSp>
      <p:sp>
        <p:nvSpPr>
          <p:cNvPr id="20" name="TextBox 19">
            <a:extLst>
              <a:ext uri="{FF2B5EF4-FFF2-40B4-BE49-F238E27FC236}">
                <a16:creationId xmlns:a16="http://schemas.microsoft.com/office/drawing/2014/main" id="{AC162E4C-8E1A-42BD-9372-74D772A304E2}"/>
              </a:ext>
            </a:extLst>
          </p:cNvPr>
          <p:cNvSpPr txBox="1"/>
          <p:nvPr/>
        </p:nvSpPr>
        <p:spPr>
          <a:xfrm>
            <a:off x="639699" y="2585811"/>
            <a:ext cx="1828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First Steps 4K at Precious One Learning Center, Florence</a:t>
            </a:r>
          </a:p>
        </p:txBody>
      </p:sp>
      <p:sp>
        <p:nvSpPr>
          <p:cNvPr id="21" name="TextBox 20">
            <a:extLst>
              <a:ext uri="{FF2B5EF4-FFF2-40B4-BE49-F238E27FC236}">
                <a16:creationId xmlns:a16="http://schemas.microsoft.com/office/drawing/2014/main" id="{7D684CBC-8224-4D83-87CC-6A1806878356}"/>
              </a:ext>
            </a:extLst>
          </p:cNvPr>
          <p:cNvSpPr txBox="1"/>
          <p:nvPr/>
        </p:nvSpPr>
        <p:spPr>
          <a:xfrm>
            <a:off x="2652141" y="2588859"/>
            <a:ext cx="1828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First Steps 4K at A &amp; A Learning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West Columbia</a:t>
            </a:r>
          </a:p>
        </p:txBody>
      </p:sp>
      <p:sp>
        <p:nvSpPr>
          <p:cNvPr id="22" name="TextBox 21">
            <a:extLst>
              <a:ext uri="{FF2B5EF4-FFF2-40B4-BE49-F238E27FC236}">
                <a16:creationId xmlns:a16="http://schemas.microsoft.com/office/drawing/2014/main" id="{7AABAD34-A3B5-4C17-B201-5D88363042B4}"/>
              </a:ext>
            </a:extLst>
          </p:cNvPr>
          <p:cNvSpPr txBox="1"/>
          <p:nvPr/>
        </p:nvSpPr>
        <p:spPr>
          <a:xfrm>
            <a:off x="4665347" y="2598003"/>
            <a:ext cx="1828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First Steps 4K at A &amp; A </a:t>
            </a:r>
            <a:r>
              <a:rPr kumimoji="0" lang="en-US" sz="1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Learning Center, </a:t>
            </a:r>
            <a:r>
              <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West Columbia</a:t>
            </a:r>
          </a:p>
        </p:txBody>
      </p:sp>
      <p:sp>
        <p:nvSpPr>
          <p:cNvPr id="23" name="TextBox 22">
            <a:extLst>
              <a:ext uri="{FF2B5EF4-FFF2-40B4-BE49-F238E27FC236}">
                <a16:creationId xmlns:a16="http://schemas.microsoft.com/office/drawing/2014/main" id="{DEB57EBB-CCB6-44DF-AB00-6D0A3253B955}"/>
              </a:ext>
            </a:extLst>
          </p:cNvPr>
          <p:cNvSpPr txBox="1"/>
          <p:nvPr/>
        </p:nvSpPr>
        <p:spPr>
          <a:xfrm>
            <a:off x="6708267" y="2598003"/>
            <a:ext cx="18288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rPr>
              <a:t>First Steps 4K at Hartman Hall Child Development Center, West Columbia</a:t>
            </a:r>
          </a:p>
        </p:txBody>
      </p:sp>
    </p:spTree>
    <p:extLst>
      <p:ext uri="{BB962C8B-B14F-4D97-AF65-F5344CB8AC3E}">
        <p14:creationId xmlns:p14="http://schemas.microsoft.com/office/powerpoint/2010/main" val="429131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dirty="0">
                <a:solidFill>
                  <a:srgbClr val="214982"/>
                </a:solidFill>
                <a:latin typeface="+mj-lt"/>
              </a:rPr>
              <a:t>Who are we?</a:t>
            </a:r>
          </a:p>
        </p:txBody>
      </p:sp>
      <p:sp>
        <p:nvSpPr>
          <p:cNvPr id="5" name="TextBox 4">
            <a:extLst>
              <a:ext uri="{FF2B5EF4-FFF2-40B4-BE49-F238E27FC236}">
                <a16:creationId xmlns:a16="http://schemas.microsoft.com/office/drawing/2014/main" id="{3139F675-8A1A-4180-BD09-DFE0CFEE6AF7}"/>
              </a:ext>
            </a:extLst>
          </p:cNvPr>
          <p:cNvSpPr txBox="1"/>
          <p:nvPr/>
        </p:nvSpPr>
        <p:spPr>
          <a:xfrm>
            <a:off x="515642" y="4127996"/>
            <a:ext cx="7992598" cy="1200329"/>
          </a:xfrm>
          <a:prstGeom prst="rect">
            <a:avLst/>
          </a:prstGeom>
          <a:noFill/>
        </p:spPr>
        <p:txBody>
          <a:bodyPr wrap="square" rtlCol="0">
            <a:spAutoFit/>
          </a:bodyPr>
          <a:lstStyle/>
          <a:p>
            <a:pPr marL="0" lvl="0" indent="0" algn="l" rtl="0">
              <a:spcBef>
                <a:spcPts val="0"/>
              </a:spcBef>
              <a:spcAft>
                <a:spcPts val="0"/>
              </a:spcAft>
              <a:buNone/>
            </a:pPr>
            <a:r>
              <a:rPr lang="en-US" sz="1800" b="1" dirty="0">
                <a:solidFill>
                  <a:srgbClr val="FF0000"/>
                </a:solidFill>
                <a:highlight>
                  <a:schemeClr val="lt1"/>
                </a:highlight>
                <a:latin typeface="Montserrat"/>
                <a:ea typeface="Montserrat"/>
                <a:cs typeface="Montserrat"/>
                <a:sym typeface="Montserrat"/>
              </a:rPr>
              <a:t>[</a:t>
            </a:r>
            <a:r>
              <a:rPr lang="en-US" sz="1800" b="1" dirty="0">
                <a:solidFill>
                  <a:srgbClr val="FF0000"/>
                </a:solidFill>
                <a:latin typeface="Montserrat"/>
                <a:ea typeface="Montserrat"/>
                <a:cs typeface="Montserrat"/>
                <a:sym typeface="Montserrat"/>
              </a:rPr>
              <a:t>Enter 4K Provider’s Name]</a:t>
            </a:r>
            <a:r>
              <a:rPr lang="en-US" sz="1800" dirty="0">
                <a:solidFill>
                  <a:schemeClr val="dk1"/>
                </a:solidFill>
                <a:latin typeface="Montserrat"/>
                <a:ea typeface="Montserrat"/>
                <a:cs typeface="Montserrat"/>
                <a:sym typeface="Montserrat"/>
              </a:rPr>
              <a:t> work in partnership with First Steps 4K to ensure that all children start school ready to reach their highest potential with engaged support from parents, caregivers, and communities. </a:t>
            </a:r>
            <a:endParaRPr lang="en-US" dirty="0">
              <a:latin typeface="Montserrat"/>
              <a:ea typeface="Montserrat"/>
              <a:cs typeface="Montserrat"/>
              <a:sym typeface="Montserrat"/>
            </a:endParaRPr>
          </a:p>
        </p:txBody>
      </p:sp>
      <p:pic>
        <p:nvPicPr>
          <p:cNvPr id="2" name="Google Shape;98;ge4c8a3a31e_0_15">
            <a:extLst>
              <a:ext uri="{FF2B5EF4-FFF2-40B4-BE49-F238E27FC236}">
                <a16:creationId xmlns:a16="http://schemas.microsoft.com/office/drawing/2014/main" id="{5DF35342-139C-8BC9-6FF2-BF0F5D89F421}"/>
              </a:ext>
            </a:extLst>
          </p:cNvPr>
          <p:cNvPicPr preferRelativeResize="0"/>
          <p:nvPr/>
        </p:nvPicPr>
        <p:blipFill>
          <a:blip r:embed="rId4">
            <a:alphaModFix/>
          </a:blip>
          <a:stretch>
            <a:fillRect/>
          </a:stretch>
        </p:blipFill>
        <p:spPr>
          <a:xfrm>
            <a:off x="2128721" y="1173690"/>
            <a:ext cx="4137855" cy="2802692"/>
          </a:xfrm>
          <a:prstGeom prst="rect">
            <a:avLst/>
          </a:prstGeom>
          <a:noFill/>
          <a:ln>
            <a:noFill/>
          </a:ln>
        </p:spPr>
      </p:pic>
    </p:spTree>
    <p:extLst>
      <p:ext uri="{BB962C8B-B14F-4D97-AF65-F5344CB8AC3E}">
        <p14:creationId xmlns:p14="http://schemas.microsoft.com/office/powerpoint/2010/main" val="108699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dirty="0">
                <a:solidFill>
                  <a:srgbClr val="214982"/>
                </a:solidFill>
                <a:latin typeface="+mj-lt"/>
              </a:rPr>
              <a:t>Our School Family</a:t>
            </a:r>
          </a:p>
        </p:txBody>
      </p:sp>
      <p:sp>
        <p:nvSpPr>
          <p:cNvPr id="2" name="Google Shape;107;ge4c8a3a31e_0_33">
            <a:extLst>
              <a:ext uri="{FF2B5EF4-FFF2-40B4-BE49-F238E27FC236}">
                <a16:creationId xmlns:a16="http://schemas.microsoft.com/office/drawing/2014/main" id="{34DA3296-23C9-AF33-B9AF-518D36A7D1FB}"/>
              </a:ext>
            </a:extLst>
          </p:cNvPr>
          <p:cNvSpPr txBox="1"/>
          <p:nvPr/>
        </p:nvSpPr>
        <p:spPr>
          <a:xfrm>
            <a:off x="495423" y="1718121"/>
            <a:ext cx="3000000" cy="6771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600" b="1" dirty="0">
                <a:solidFill>
                  <a:schemeClr val="dk1"/>
                </a:solidFill>
                <a:latin typeface="Montserrat"/>
                <a:ea typeface="Montserrat"/>
                <a:cs typeface="Montserrat"/>
                <a:sym typeface="Montserrat"/>
              </a:rPr>
              <a:t>Picture of</a:t>
            </a:r>
          </a:p>
          <a:p>
            <a:pPr marL="0" lvl="0" indent="0" algn="l" rtl="0">
              <a:spcBef>
                <a:spcPts val="0"/>
              </a:spcBef>
              <a:spcAft>
                <a:spcPts val="0"/>
              </a:spcAft>
              <a:buNone/>
            </a:pPr>
            <a:r>
              <a:rPr lang="en-US" sz="1600" b="1" dirty="0">
                <a:solidFill>
                  <a:schemeClr val="dk1"/>
                </a:solidFill>
                <a:latin typeface="Montserrat"/>
                <a:ea typeface="Montserrat"/>
                <a:cs typeface="Montserrat"/>
                <a:sym typeface="Montserrat"/>
              </a:rPr>
              <a:t>School Leader</a:t>
            </a:r>
            <a:endParaRPr sz="1200" dirty="0">
              <a:latin typeface="Montserrat"/>
              <a:ea typeface="Montserrat"/>
              <a:cs typeface="Montserrat"/>
              <a:sym typeface="Montserrat"/>
            </a:endParaRPr>
          </a:p>
        </p:txBody>
      </p:sp>
      <p:sp>
        <p:nvSpPr>
          <p:cNvPr id="3" name="Google Shape;108;ge4c8a3a31e_0_33">
            <a:extLst>
              <a:ext uri="{FF2B5EF4-FFF2-40B4-BE49-F238E27FC236}">
                <a16:creationId xmlns:a16="http://schemas.microsoft.com/office/drawing/2014/main" id="{279F9E3B-E8A4-15C6-29CB-B612D5AD0EFA}"/>
              </a:ext>
            </a:extLst>
          </p:cNvPr>
          <p:cNvSpPr txBox="1"/>
          <p:nvPr/>
        </p:nvSpPr>
        <p:spPr>
          <a:xfrm>
            <a:off x="2698248" y="1718121"/>
            <a:ext cx="3000000" cy="6771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600" b="1" dirty="0">
                <a:solidFill>
                  <a:schemeClr val="dk1"/>
                </a:solidFill>
                <a:latin typeface="Montserrat"/>
                <a:ea typeface="Montserrat"/>
                <a:cs typeface="Montserrat"/>
                <a:sym typeface="Montserrat"/>
              </a:rPr>
              <a:t>Picture of </a:t>
            </a:r>
            <a:endParaRPr sz="16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600" b="1" dirty="0">
                <a:solidFill>
                  <a:schemeClr val="dk1"/>
                </a:solidFill>
                <a:latin typeface="Montserrat"/>
                <a:ea typeface="Montserrat"/>
                <a:cs typeface="Montserrat"/>
                <a:sym typeface="Montserrat"/>
              </a:rPr>
              <a:t>Lead Teacher	</a:t>
            </a:r>
            <a:endParaRPr sz="1200" dirty="0">
              <a:latin typeface="Montserrat"/>
              <a:ea typeface="Montserrat"/>
              <a:cs typeface="Montserrat"/>
              <a:sym typeface="Montserrat"/>
            </a:endParaRPr>
          </a:p>
        </p:txBody>
      </p:sp>
      <p:sp>
        <p:nvSpPr>
          <p:cNvPr id="6" name="Google Shape;109;ge4c8a3a31e_0_33">
            <a:extLst>
              <a:ext uri="{FF2B5EF4-FFF2-40B4-BE49-F238E27FC236}">
                <a16:creationId xmlns:a16="http://schemas.microsoft.com/office/drawing/2014/main" id="{3A2ECACB-9E6C-8A0E-0679-1F8BF1C95A7F}"/>
              </a:ext>
            </a:extLst>
          </p:cNvPr>
          <p:cNvSpPr txBox="1"/>
          <p:nvPr/>
        </p:nvSpPr>
        <p:spPr>
          <a:xfrm>
            <a:off x="4839513" y="1687365"/>
            <a:ext cx="2618411" cy="95407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600" b="1" dirty="0">
                <a:solidFill>
                  <a:schemeClr val="dk1"/>
                </a:solidFill>
                <a:latin typeface="Montserrat"/>
                <a:ea typeface="Montserrat"/>
                <a:cs typeface="Montserrat"/>
                <a:sym typeface="Montserrat"/>
              </a:rPr>
              <a:t>Picture of </a:t>
            </a:r>
            <a:endParaRPr sz="16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600" b="1" dirty="0">
                <a:solidFill>
                  <a:schemeClr val="dk1"/>
                </a:solidFill>
                <a:latin typeface="Montserrat"/>
                <a:ea typeface="Montserrat"/>
                <a:cs typeface="Montserrat"/>
                <a:sym typeface="Montserrat"/>
              </a:rPr>
              <a:t>Assistant Teacher</a:t>
            </a:r>
            <a:r>
              <a:rPr lang="en-US" sz="1800" b="1" dirty="0">
                <a:solidFill>
                  <a:schemeClr val="dk1"/>
                </a:solidFill>
                <a:latin typeface="Roboto"/>
                <a:ea typeface="Roboto"/>
                <a:cs typeface="Roboto"/>
                <a:sym typeface="Roboto"/>
              </a:rPr>
              <a:t>	</a:t>
            </a:r>
            <a:endParaRPr dirty="0"/>
          </a:p>
        </p:txBody>
      </p:sp>
      <p:sp>
        <p:nvSpPr>
          <p:cNvPr id="7" name="Google Shape;110;ge4c8a3a31e_0_33">
            <a:extLst>
              <a:ext uri="{FF2B5EF4-FFF2-40B4-BE49-F238E27FC236}">
                <a16:creationId xmlns:a16="http://schemas.microsoft.com/office/drawing/2014/main" id="{23FDF7AE-7B04-833B-6A59-7E098D2631BE}"/>
              </a:ext>
            </a:extLst>
          </p:cNvPr>
          <p:cNvSpPr txBox="1"/>
          <p:nvPr/>
        </p:nvSpPr>
        <p:spPr>
          <a:xfrm>
            <a:off x="7457924" y="1687365"/>
            <a:ext cx="3000000" cy="70785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600" b="1" dirty="0">
                <a:solidFill>
                  <a:schemeClr val="dk1"/>
                </a:solidFill>
                <a:latin typeface="Montserrat"/>
                <a:ea typeface="Montserrat"/>
                <a:cs typeface="Montserrat"/>
                <a:sym typeface="Montserrat"/>
              </a:rPr>
              <a:t>Picture of </a:t>
            </a:r>
          </a:p>
          <a:p>
            <a:pPr marL="0" lvl="0" indent="0" algn="l" rtl="0">
              <a:spcBef>
                <a:spcPts val="0"/>
              </a:spcBef>
              <a:spcAft>
                <a:spcPts val="0"/>
              </a:spcAft>
              <a:buNone/>
            </a:pPr>
            <a:r>
              <a:rPr lang="en-US" sz="1600" b="1" dirty="0">
                <a:solidFill>
                  <a:schemeClr val="dk1"/>
                </a:solidFill>
                <a:latin typeface="Montserrat"/>
                <a:ea typeface="Montserrat"/>
                <a:cs typeface="Montserrat"/>
                <a:sym typeface="Montserrat"/>
              </a:rPr>
              <a:t>4K Coach</a:t>
            </a:r>
            <a:r>
              <a:rPr lang="en-US" sz="1800" b="1" dirty="0">
                <a:solidFill>
                  <a:schemeClr val="dk1"/>
                </a:solidFill>
                <a:latin typeface="Roboto"/>
                <a:ea typeface="Roboto"/>
                <a:cs typeface="Roboto"/>
                <a:sym typeface="Roboto"/>
              </a:rPr>
              <a:t> </a:t>
            </a:r>
            <a:endParaRPr dirty="0"/>
          </a:p>
        </p:txBody>
      </p:sp>
      <p:sp>
        <p:nvSpPr>
          <p:cNvPr id="8" name="Google Shape;112;ge4c8a3a31e_0_33">
            <a:extLst>
              <a:ext uri="{FF2B5EF4-FFF2-40B4-BE49-F238E27FC236}">
                <a16:creationId xmlns:a16="http://schemas.microsoft.com/office/drawing/2014/main" id="{0CD03936-506F-4E69-070C-B10ADB11BA54}"/>
              </a:ext>
            </a:extLst>
          </p:cNvPr>
          <p:cNvSpPr txBox="1"/>
          <p:nvPr/>
        </p:nvSpPr>
        <p:spPr>
          <a:xfrm>
            <a:off x="7127074" y="5466261"/>
            <a:ext cx="3000000" cy="400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dirty="0">
                <a:solidFill>
                  <a:schemeClr val="dk1"/>
                </a:solidFill>
                <a:latin typeface="Montserrat"/>
                <a:ea typeface="Montserrat"/>
                <a:cs typeface="Montserrat"/>
                <a:sym typeface="Montserrat"/>
              </a:rPr>
              <a:t>[Enter Name]</a:t>
            </a:r>
            <a:endParaRPr dirty="0">
              <a:latin typeface="Montserrat"/>
              <a:ea typeface="Montserrat"/>
              <a:cs typeface="Montserrat"/>
              <a:sym typeface="Montserrat"/>
            </a:endParaRPr>
          </a:p>
        </p:txBody>
      </p:sp>
      <p:sp>
        <p:nvSpPr>
          <p:cNvPr id="9" name="Google Shape;113;ge4c8a3a31e_0_33">
            <a:extLst>
              <a:ext uri="{FF2B5EF4-FFF2-40B4-BE49-F238E27FC236}">
                <a16:creationId xmlns:a16="http://schemas.microsoft.com/office/drawing/2014/main" id="{BB3BB6BA-6922-63E5-C8A6-B9C8DE1E2243}"/>
              </a:ext>
            </a:extLst>
          </p:cNvPr>
          <p:cNvSpPr txBox="1"/>
          <p:nvPr/>
        </p:nvSpPr>
        <p:spPr>
          <a:xfrm>
            <a:off x="4981049" y="5466261"/>
            <a:ext cx="3000000" cy="400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dirty="0">
                <a:solidFill>
                  <a:schemeClr val="dk1"/>
                </a:solidFill>
                <a:latin typeface="Montserrat"/>
                <a:ea typeface="Montserrat"/>
                <a:cs typeface="Montserrat"/>
                <a:sym typeface="Montserrat"/>
              </a:rPr>
              <a:t>[Enter Name]</a:t>
            </a:r>
            <a:endParaRPr dirty="0">
              <a:latin typeface="Montserrat"/>
              <a:ea typeface="Montserrat"/>
              <a:cs typeface="Montserrat"/>
              <a:sym typeface="Montserrat"/>
            </a:endParaRPr>
          </a:p>
        </p:txBody>
      </p:sp>
      <p:sp>
        <p:nvSpPr>
          <p:cNvPr id="10" name="Google Shape;114;ge4c8a3a31e_0_33">
            <a:extLst>
              <a:ext uri="{FF2B5EF4-FFF2-40B4-BE49-F238E27FC236}">
                <a16:creationId xmlns:a16="http://schemas.microsoft.com/office/drawing/2014/main" id="{F63FE33A-475B-21A6-FBE2-2A59E990D116}"/>
              </a:ext>
            </a:extLst>
          </p:cNvPr>
          <p:cNvSpPr txBox="1"/>
          <p:nvPr/>
        </p:nvSpPr>
        <p:spPr>
          <a:xfrm>
            <a:off x="2581624" y="5466261"/>
            <a:ext cx="3000000" cy="400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a:solidFill>
                  <a:schemeClr val="dk1"/>
                </a:solidFill>
                <a:latin typeface="Montserrat"/>
                <a:ea typeface="Montserrat"/>
                <a:cs typeface="Montserrat"/>
                <a:sym typeface="Montserrat"/>
              </a:rPr>
              <a:t>[Enter Name]</a:t>
            </a:r>
            <a:endParaRPr>
              <a:latin typeface="Montserrat"/>
              <a:ea typeface="Montserrat"/>
              <a:cs typeface="Montserrat"/>
              <a:sym typeface="Montserrat"/>
            </a:endParaRPr>
          </a:p>
        </p:txBody>
      </p:sp>
      <p:sp>
        <p:nvSpPr>
          <p:cNvPr id="11" name="Google Shape;115;ge4c8a3a31e_0_33">
            <a:extLst>
              <a:ext uri="{FF2B5EF4-FFF2-40B4-BE49-F238E27FC236}">
                <a16:creationId xmlns:a16="http://schemas.microsoft.com/office/drawing/2014/main" id="{4FE8B2FB-28C9-F096-3FB5-4220B00E55A3}"/>
              </a:ext>
            </a:extLst>
          </p:cNvPr>
          <p:cNvSpPr txBox="1"/>
          <p:nvPr/>
        </p:nvSpPr>
        <p:spPr>
          <a:xfrm>
            <a:off x="378799" y="5466261"/>
            <a:ext cx="3000000" cy="400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a:solidFill>
                  <a:schemeClr val="dk1"/>
                </a:solidFill>
                <a:latin typeface="Montserrat"/>
                <a:ea typeface="Montserrat"/>
                <a:cs typeface="Montserrat"/>
                <a:sym typeface="Montserrat"/>
              </a:rPr>
              <a:t>[Enter Name]</a:t>
            </a:r>
            <a:endParaRPr>
              <a:latin typeface="Montserrat"/>
              <a:ea typeface="Montserrat"/>
              <a:cs typeface="Montserrat"/>
              <a:sym typeface="Montserrat"/>
            </a:endParaRPr>
          </a:p>
        </p:txBody>
      </p:sp>
    </p:spTree>
    <p:extLst>
      <p:ext uri="{BB962C8B-B14F-4D97-AF65-F5344CB8AC3E}">
        <p14:creationId xmlns:p14="http://schemas.microsoft.com/office/powerpoint/2010/main" val="225168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39F675-8A1A-4180-BD09-DFE0CFEE6AF7}"/>
              </a:ext>
            </a:extLst>
          </p:cNvPr>
          <p:cNvSpPr txBox="1"/>
          <p:nvPr/>
        </p:nvSpPr>
        <p:spPr>
          <a:xfrm>
            <a:off x="474292" y="379758"/>
            <a:ext cx="8195416" cy="584775"/>
          </a:xfrm>
          <a:prstGeom prst="rect">
            <a:avLst/>
          </a:prstGeom>
          <a:noFill/>
        </p:spPr>
        <p:txBody>
          <a:bodyPr wrap="square" rtlCol="0">
            <a:spAutoFit/>
          </a:bodyPr>
          <a:lstStyle/>
          <a:p>
            <a:r>
              <a:rPr lang="en-US" sz="3200" b="1" dirty="0">
                <a:solidFill>
                  <a:srgbClr val="214982"/>
                </a:solidFill>
                <a:latin typeface="+mj-lt"/>
              </a:rPr>
              <a:t>What is First Steps 4K?</a:t>
            </a:r>
          </a:p>
        </p:txBody>
      </p:sp>
      <p:sp>
        <p:nvSpPr>
          <p:cNvPr id="2" name="Google Shape;123;ge4c8a3a31e_0_53">
            <a:extLst>
              <a:ext uri="{FF2B5EF4-FFF2-40B4-BE49-F238E27FC236}">
                <a16:creationId xmlns:a16="http://schemas.microsoft.com/office/drawing/2014/main" id="{DF846EAB-3A76-8216-E15A-D25777CBFB32}"/>
              </a:ext>
            </a:extLst>
          </p:cNvPr>
          <p:cNvSpPr txBox="1"/>
          <p:nvPr/>
        </p:nvSpPr>
        <p:spPr>
          <a:xfrm>
            <a:off x="474292" y="1468932"/>
            <a:ext cx="7757400" cy="313929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rtl="0">
              <a:spcBef>
                <a:spcPts val="0"/>
              </a:spcBef>
              <a:spcAft>
                <a:spcPts val="0"/>
              </a:spcAft>
              <a:buNone/>
            </a:pPr>
            <a:r>
              <a:rPr lang="en-US" sz="2400" dirty="0">
                <a:solidFill>
                  <a:schemeClr val="dk1"/>
                </a:solidFill>
                <a:latin typeface="+mn-lt"/>
                <a:ea typeface="Montserrat"/>
                <a:cs typeface="Montserrat"/>
                <a:sym typeface="Montserrat"/>
              </a:rPr>
              <a:t>First Steps 4K is a statewide early education program that partners with private and independent preschool providers to provide families with high-quality care and education that fits their needs. </a:t>
            </a:r>
            <a:r>
              <a:rPr lang="en-US" sz="2400" dirty="0">
                <a:solidFill>
                  <a:schemeClr val="dk1"/>
                </a:solidFill>
                <a:latin typeface="+mn-lt"/>
                <a:ea typeface="Roboto"/>
                <a:cs typeface="Roboto"/>
                <a:sym typeface="Roboto"/>
              </a:rPr>
              <a:t> </a:t>
            </a:r>
          </a:p>
          <a:p>
            <a:pPr marL="0" lvl="0" indent="0" rtl="0">
              <a:spcBef>
                <a:spcPts val="0"/>
              </a:spcBef>
              <a:spcAft>
                <a:spcPts val="0"/>
              </a:spcAft>
              <a:buNone/>
            </a:pPr>
            <a:endParaRPr lang="en-US" sz="2400" dirty="0">
              <a:solidFill>
                <a:schemeClr val="dk1"/>
              </a:solidFill>
              <a:latin typeface="+mn-lt"/>
              <a:ea typeface="Roboto"/>
              <a:sym typeface="Roboto"/>
            </a:endParaRPr>
          </a:p>
          <a:p>
            <a:pPr marL="0" lvl="0" indent="0" rtl="0">
              <a:spcBef>
                <a:spcPts val="0"/>
              </a:spcBef>
              <a:spcAft>
                <a:spcPts val="0"/>
              </a:spcAft>
              <a:buNone/>
            </a:pPr>
            <a:r>
              <a:rPr lang="en-US" sz="2400" dirty="0">
                <a:effectLst/>
                <a:latin typeface="+mn-lt"/>
                <a:ea typeface="Roboto" panose="02000000000000000000" pitchFamily="2" charset="0"/>
                <a:cs typeface="Times New Roman" panose="02020603050405020304" pitchFamily="18" charset="0"/>
              </a:rPr>
              <a:t>First Steps 4K is publicly funded and curriculum-driven as part of the state’s Child Early Reading Development and Education Program (CERDEP).</a:t>
            </a:r>
            <a:endParaRPr sz="2400" dirty="0">
              <a:latin typeface="+mn-lt"/>
            </a:endParaRPr>
          </a:p>
        </p:txBody>
      </p:sp>
    </p:spTree>
    <p:extLst>
      <p:ext uri="{BB962C8B-B14F-4D97-AF65-F5344CB8AC3E}">
        <p14:creationId xmlns:p14="http://schemas.microsoft.com/office/powerpoint/2010/main" val="338084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dirty="0">
                <a:solidFill>
                  <a:srgbClr val="214982"/>
                </a:solidFill>
                <a:latin typeface="+mj-lt"/>
              </a:rPr>
              <a:t>Day One Expectations</a:t>
            </a:r>
          </a:p>
        </p:txBody>
      </p:sp>
    </p:spTree>
    <p:extLst>
      <p:ext uri="{BB962C8B-B14F-4D97-AF65-F5344CB8AC3E}">
        <p14:creationId xmlns:p14="http://schemas.microsoft.com/office/powerpoint/2010/main" val="3214923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dirty="0">
                <a:solidFill>
                  <a:schemeClr val="accent1"/>
                </a:solidFill>
                <a:latin typeface="+mj-lt"/>
              </a:rPr>
              <a:t>The Daily Schedule</a:t>
            </a:r>
          </a:p>
        </p:txBody>
      </p:sp>
      <p:sp>
        <p:nvSpPr>
          <p:cNvPr id="2" name="TextBox 1">
            <a:extLst>
              <a:ext uri="{FF2B5EF4-FFF2-40B4-BE49-F238E27FC236}">
                <a16:creationId xmlns:a16="http://schemas.microsoft.com/office/drawing/2014/main" id="{48976B60-064E-86AA-0518-5410E1103EF7}"/>
              </a:ext>
            </a:extLst>
          </p:cNvPr>
          <p:cNvSpPr txBox="1"/>
          <p:nvPr/>
        </p:nvSpPr>
        <p:spPr>
          <a:xfrm>
            <a:off x="960120" y="1360170"/>
            <a:ext cx="7486650" cy="923330"/>
          </a:xfrm>
          <a:prstGeom prst="rect">
            <a:avLst/>
          </a:prstGeom>
          <a:noFill/>
        </p:spPr>
        <p:txBody>
          <a:bodyPr wrap="square" rtlCol="0">
            <a:spAutoFit/>
          </a:bodyPr>
          <a:lstStyle/>
          <a:p>
            <a:r>
              <a:rPr lang="en-US" dirty="0">
                <a:solidFill>
                  <a:srgbClr val="FF0000"/>
                </a:solidFill>
              </a:rPr>
              <a:t>[Insert a photo of your daily schedule on this slide.  Discuss drop off and pick up details.  Be sure to tell families about all of the learning that takes places in the first few hours of the day]</a:t>
            </a:r>
          </a:p>
        </p:txBody>
      </p:sp>
    </p:spTree>
    <p:extLst>
      <p:ext uri="{BB962C8B-B14F-4D97-AF65-F5344CB8AC3E}">
        <p14:creationId xmlns:p14="http://schemas.microsoft.com/office/powerpoint/2010/main" val="2997347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dirty="0">
                <a:solidFill>
                  <a:srgbClr val="214982"/>
                </a:solidFill>
                <a:latin typeface="+mj-lt"/>
              </a:rPr>
              <a:t>Attendance Policy</a:t>
            </a:r>
          </a:p>
        </p:txBody>
      </p:sp>
      <p:pic>
        <p:nvPicPr>
          <p:cNvPr id="5" name="Picture 4" descr="A picture containing text, vector graphics&#10;&#10;Description automatically generated">
            <a:extLst>
              <a:ext uri="{FF2B5EF4-FFF2-40B4-BE49-F238E27FC236}">
                <a16:creationId xmlns:a16="http://schemas.microsoft.com/office/drawing/2014/main" id="{0BA059D9-038E-AACF-6BCE-F24446185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073" y="889708"/>
            <a:ext cx="2116077" cy="4353629"/>
          </a:xfrm>
          <a:prstGeom prst="rect">
            <a:avLst/>
          </a:prstGeom>
        </p:spPr>
      </p:pic>
      <p:sp>
        <p:nvSpPr>
          <p:cNvPr id="6" name="Google Shape;150;ge4c8a3a31e_0_73">
            <a:extLst>
              <a:ext uri="{FF2B5EF4-FFF2-40B4-BE49-F238E27FC236}">
                <a16:creationId xmlns:a16="http://schemas.microsoft.com/office/drawing/2014/main" id="{98CF795E-750B-6D3F-EE3B-0F120AA1FC92}"/>
              </a:ext>
            </a:extLst>
          </p:cNvPr>
          <p:cNvSpPr txBox="1"/>
          <p:nvPr/>
        </p:nvSpPr>
        <p:spPr>
          <a:xfrm>
            <a:off x="1143116" y="1225354"/>
            <a:ext cx="4117623" cy="406262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b="1" dirty="0">
                <a:solidFill>
                  <a:schemeClr val="dk1"/>
                </a:solidFill>
                <a:latin typeface="Montserrat"/>
                <a:ea typeface="Montserrat"/>
                <a:cs typeface="Montserrat"/>
                <a:sym typeface="Montserrat"/>
              </a:rPr>
              <a:t>School Begins:</a:t>
            </a:r>
            <a:r>
              <a:rPr lang="en-US" b="1" dirty="0">
                <a:solidFill>
                  <a:srgbClr val="FF0000"/>
                </a:solidFill>
                <a:latin typeface="Montserrat"/>
                <a:ea typeface="Montserrat"/>
                <a:cs typeface="Montserrat"/>
                <a:sym typeface="Montserrat"/>
              </a:rPr>
              <a:t> [enter time here]</a:t>
            </a:r>
            <a:endParaRPr b="1" dirty="0">
              <a:solidFill>
                <a:srgbClr val="FF0000"/>
              </a:solidFill>
              <a:latin typeface="Montserrat"/>
              <a:ea typeface="Montserrat"/>
              <a:cs typeface="Montserrat"/>
              <a:sym typeface="Montserrat"/>
            </a:endParaRPr>
          </a:p>
          <a:p>
            <a:pPr marL="0" lvl="0" indent="0" algn="l" rtl="0">
              <a:spcBef>
                <a:spcPts val="0"/>
              </a:spcBef>
              <a:spcAft>
                <a:spcPts val="0"/>
              </a:spcAft>
              <a:buNone/>
            </a:pPr>
            <a:r>
              <a:rPr lang="en-US" b="1" dirty="0">
                <a:solidFill>
                  <a:schemeClr val="dk1"/>
                </a:solidFill>
                <a:latin typeface="Montserrat"/>
                <a:ea typeface="Montserrat"/>
                <a:cs typeface="Montserrat"/>
                <a:sym typeface="Montserrat"/>
              </a:rPr>
              <a:t>School Ends: </a:t>
            </a:r>
            <a:r>
              <a:rPr lang="en-US" b="1" dirty="0">
                <a:solidFill>
                  <a:srgbClr val="FF0000"/>
                </a:solidFill>
                <a:latin typeface="Montserrat"/>
                <a:ea typeface="Montserrat"/>
                <a:cs typeface="Montserrat"/>
                <a:sym typeface="Montserrat"/>
              </a:rPr>
              <a:t>[enter time here]</a:t>
            </a:r>
            <a:endParaRPr b="1" dirty="0">
              <a:solidFill>
                <a:srgbClr val="FF0000"/>
              </a:solidFill>
              <a:latin typeface="Montserrat"/>
              <a:ea typeface="Montserrat"/>
              <a:cs typeface="Montserrat"/>
              <a:sym typeface="Montserrat"/>
            </a:endParaRPr>
          </a:p>
          <a:p>
            <a:pPr marL="0" lvl="0" indent="0" algn="l" rtl="0">
              <a:spcBef>
                <a:spcPts val="0"/>
              </a:spcBef>
              <a:spcAft>
                <a:spcPts val="0"/>
              </a:spcAft>
              <a:buNone/>
            </a:pPr>
            <a:endParaRPr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b="1" dirty="0">
                <a:solidFill>
                  <a:schemeClr val="dk1"/>
                </a:solidFill>
                <a:latin typeface="Montserrat"/>
                <a:ea typeface="Montserrat"/>
                <a:cs typeface="Montserrat"/>
                <a:sym typeface="Montserrat"/>
              </a:rPr>
              <a:t>Daily attendance is encouraged.  Any student that misses 10 consecutive days of school, without a doctor’s excuse, will be in jeopardy of losing their spot in our 4K classroom.</a:t>
            </a:r>
            <a:endParaRPr b="1"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b="1" dirty="0">
                <a:solidFill>
                  <a:schemeClr val="dk1"/>
                </a:solidFill>
                <a:latin typeface="Montserrat"/>
                <a:ea typeface="Montserrat"/>
                <a:cs typeface="Montserrat"/>
                <a:sym typeface="Montserrat"/>
              </a:rPr>
              <a:t>Reminder: A lot of learning happens during morning arrival,  please be mindful of bringing your student to school on time.</a:t>
            </a:r>
            <a:endParaRPr b="1"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b="1" dirty="0">
                <a:solidFill>
                  <a:schemeClr val="dk1"/>
                </a:solidFill>
                <a:latin typeface="Montserrat"/>
                <a:ea typeface="Montserrat"/>
                <a:cs typeface="Montserrat"/>
                <a:sym typeface="Montserrat"/>
              </a:rPr>
              <a:t>Regular attendance is critical to the success of lifelong learners; building language, math, cognitive and social skills needed for school readiness.</a:t>
            </a:r>
            <a:endParaRPr b="1" dirty="0">
              <a:latin typeface="Montserrat"/>
              <a:ea typeface="Montserrat"/>
              <a:cs typeface="Montserrat"/>
              <a:sym typeface="Montserrat"/>
            </a:endParaRPr>
          </a:p>
        </p:txBody>
      </p:sp>
    </p:spTree>
    <p:extLst>
      <p:ext uri="{BB962C8B-B14F-4D97-AF65-F5344CB8AC3E}">
        <p14:creationId xmlns:p14="http://schemas.microsoft.com/office/powerpoint/2010/main" val="18355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dirty="0">
                <a:solidFill>
                  <a:srgbClr val="214982"/>
                </a:solidFill>
                <a:latin typeface="+mj-lt"/>
              </a:rPr>
              <a:t>The Curriculum</a:t>
            </a:r>
          </a:p>
        </p:txBody>
      </p:sp>
    </p:spTree>
    <p:extLst>
      <p:ext uri="{BB962C8B-B14F-4D97-AF65-F5344CB8AC3E}">
        <p14:creationId xmlns:p14="http://schemas.microsoft.com/office/powerpoint/2010/main" val="292269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dirty="0">
                <a:solidFill>
                  <a:srgbClr val="214982"/>
                </a:solidFill>
                <a:latin typeface="+mj-lt"/>
              </a:rPr>
              <a:t>Important Dates</a:t>
            </a:r>
          </a:p>
        </p:txBody>
      </p:sp>
    </p:spTree>
    <p:extLst>
      <p:ext uri="{BB962C8B-B14F-4D97-AF65-F5344CB8AC3E}">
        <p14:creationId xmlns:p14="http://schemas.microsoft.com/office/powerpoint/2010/main" val="281557494"/>
      </p:ext>
    </p:extLst>
  </p:cSld>
  <p:clrMapOvr>
    <a:masterClrMapping/>
  </p:clrMapOvr>
</p:sld>
</file>

<file path=ppt/theme/theme1.xml><?xml version="1.0" encoding="utf-8"?>
<a:theme xmlns:a="http://schemas.openxmlformats.org/drawingml/2006/main" name="Office Theme">
  <a:themeElements>
    <a:clrScheme name="First Steps">
      <a:dk1>
        <a:sysClr val="windowText" lastClr="000000"/>
      </a:dk1>
      <a:lt1>
        <a:sysClr val="window" lastClr="FFFFFF"/>
      </a:lt1>
      <a:dk2>
        <a:srgbClr val="144371"/>
      </a:dk2>
      <a:lt2>
        <a:srgbClr val="E7E6E6"/>
      </a:lt2>
      <a:accent1>
        <a:srgbClr val="3782CC"/>
      </a:accent1>
      <a:accent2>
        <a:srgbClr val="048195"/>
      </a:accent2>
      <a:accent3>
        <a:srgbClr val="9ABD32"/>
      </a:accent3>
      <a:accent4>
        <a:srgbClr val="FFC000"/>
      </a:accent4>
      <a:accent5>
        <a:srgbClr val="F79420"/>
      </a:accent5>
      <a:accent6>
        <a:srgbClr val="D43C25"/>
      </a:accent6>
      <a:hlink>
        <a:srgbClr val="198ECE"/>
      </a:hlink>
      <a:folHlink>
        <a:srgbClr val="564C6D"/>
      </a:folHlink>
    </a:clrScheme>
    <a:fontScheme name="First Steps">
      <a:majorFont>
        <a:latin typeface="Montserrat"/>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3893</TotalTime>
  <Words>668</Words>
  <Application>Microsoft Office PowerPoint</Application>
  <PresentationFormat>On-screen Show (4:3)</PresentationFormat>
  <Paragraphs>66</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Montserrat</vt:lpstr>
      <vt:lpstr>Roboto</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Beth</dc:creator>
  <cp:lastModifiedBy>Ingram, Samantha</cp:lastModifiedBy>
  <cp:revision>18</cp:revision>
  <dcterms:created xsi:type="dcterms:W3CDTF">2021-03-23T17:26:21Z</dcterms:created>
  <dcterms:modified xsi:type="dcterms:W3CDTF">2023-07-27T13:06:19Z</dcterms:modified>
</cp:coreProperties>
</file>