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Montserrat" panose="00000500000000000000" pitchFamily="2" charset="0"/>
      <p:regular r:id="rId34"/>
      <p:bold r:id="rId35"/>
      <p:italic r:id="rId36"/>
      <p:boldItalic r:id="rId37"/>
    </p:embeddedFont>
    <p:embeddedFont>
      <p:font typeface="Montserrat Medium" panose="00000600000000000000" pitchFamily="2" charset="0"/>
      <p:regular r:id="rId38"/>
      <p:bold r:id="rId39"/>
      <p:italic r:id="rId40"/>
      <p:boldItalic r:id="rId41"/>
    </p:embeddedFont>
    <p:embeddedFont>
      <p:font typeface="Poppins" panose="00000500000000000000" pitchFamily="2" charset="0"/>
      <p:regular r:id="rId42"/>
      <p:bold r:id="rId43"/>
      <p:italic r:id="rId44"/>
      <p:boldItalic r:id="rId45"/>
    </p:embeddedFont>
    <p:embeddedFont>
      <p:font typeface="Proxima Nova" panose="020B060402020202020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9"/>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e75ccc08a8_1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e75ccc08a8_1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7ee439396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e7ee43939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e7ee439396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e7ee43939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 sz="1200">
                <a:solidFill>
                  <a:srgbClr val="4D4D4D"/>
                </a:solidFill>
                <a:highlight>
                  <a:srgbClr val="FFFFFF"/>
                </a:highlight>
              </a:rPr>
              <a:t>Your story should be the cornerstone of all of your messaging. What you put together should also be authentic to the value you provide at your center.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5ccc08a8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5ccc08a8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7ee439396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e7ee43939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7ee439396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e7ee43939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7ee439396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7ee43939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e6c0793d6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e6c0793d6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7ee439396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7ee43939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e6c0793d66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e6c0793d6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e75ccc08a8_1_7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e75ccc08a8_1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75ccc08a8_1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75ccc08a8_1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e75ccc08a8_1_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e75ccc08a8_1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000">
              <a:solidFill>
                <a:srgbClr val="353744"/>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b="1">
                <a:solidFill>
                  <a:srgbClr val="BF3C75"/>
                </a:solidFill>
                <a:latin typeface="Proxima Nova"/>
                <a:ea typeface="Proxima Nova"/>
                <a:cs typeface="Proxima Nova"/>
                <a:sym typeface="Proxima Nova"/>
              </a:rPr>
              <a:t>Overview</a:t>
            </a:r>
            <a:endParaRPr sz="1000" b="1">
              <a:solidFill>
                <a:srgbClr val="BF3C75"/>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a:solidFill>
                  <a:srgbClr val="353744"/>
                </a:solidFill>
                <a:latin typeface="Proxima Nova"/>
                <a:ea typeface="Proxima Nova"/>
                <a:cs typeface="Proxima Nova"/>
                <a:sym typeface="Proxima Nova"/>
              </a:rPr>
              <a:t>South Carolina First Steps to School Readiness oversees the state’s CERDEP 4K program in non-school district settings. In 2021, SC First Steps 4K is looking to expand its footprint across the state to ultimately increase the number of eligible children enrolled in a SC First Steps 4K child care provider program</a:t>
            </a:r>
            <a:r>
              <a:rPr lang="en" sz="1000">
                <a:solidFill>
                  <a:srgbClr val="666666"/>
                </a:solidFill>
                <a:latin typeface="Proxima Nova"/>
                <a:ea typeface="Proxima Nova"/>
                <a:cs typeface="Proxima Nova"/>
                <a:sym typeface="Proxima Nova"/>
              </a:rPr>
              <a:t>. </a:t>
            </a:r>
            <a:endParaRPr sz="1000">
              <a:solidFill>
                <a:srgbClr val="666666"/>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000" b="1">
              <a:solidFill>
                <a:srgbClr val="BF3C75"/>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b="1">
                <a:solidFill>
                  <a:srgbClr val="BF3C75"/>
                </a:solidFill>
                <a:latin typeface="Proxima Nova"/>
                <a:ea typeface="Proxima Nova"/>
                <a:cs typeface="Proxima Nova"/>
                <a:sym typeface="Proxima Nova"/>
              </a:rPr>
              <a:t>Objectives</a:t>
            </a:r>
            <a:endParaRPr sz="1000" b="1">
              <a:solidFill>
                <a:srgbClr val="BF3C75"/>
              </a:solidFill>
              <a:latin typeface="Proxima Nova"/>
              <a:ea typeface="Proxima Nova"/>
              <a:cs typeface="Proxima Nova"/>
              <a:sym typeface="Proxima Nova"/>
            </a:endParaRPr>
          </a:p>
          <a:p>
            <a:pPr marL="457200" lvl="0" indent="-292100" algn="l" rtl="0">
              <a:lnSpc>
                <a:spcPct val="115000"/>
              </a:lnSpc>
              <a:spcBef>
                <a:spcPts val="0"/>
              </a:spcBef>
              <a:spcAft>
                <a:spcPts val="0"/>
              </a:spcAft>
              <a:buClr>
                <a:srgbClr val="353744"/>
              </a:buClr>
              <a:buSzPts val="1000"/>
              <a:buFont typeface="Proxima Nova"/>
              <a:buAutoNum type="arabicPeriod"/>
            </a:pPr>
            <a:r>
              <a:rPr lang="en" sz="1000">
                <a:solidFill>
                  <a:srgbClr val="353744"/>
                </a:solidFill>
                <a:latin typeface="Proxima Nova"/>
                <a:ea typeface="Proxima Nova"/>
                <a:cs typeface="Proxima Nova"/>
                <a:sym typeface="Proxima Nova"/>
              </a:rPr>
              <a:t>Increase enrollment of children in participating SC First Steps 4K child care providers</a:t>
            </a:r>
            <a:endParaRPr sz="1000">
              <a:solidFill>
                <a:srgbClr val="353744"/>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1000" b="1">
                <a:solidFill>
                  <a:srgbClr val="BF3C75"/>
                </a:solidFill>
                <a:latin typeface="Proxima Nova"/>
                <a:ea typeface="Proxima Nova"/>
                <a:cs typeface="Proxima Nova"/>
                <a:sym typeface="Proxima Nova"/>
              </a:rPr>
              <a:t>Strategy</a:t>
            </a:r>
            <a:endParaRPr sz="1000">
              <a:solidFill>
                <a:srgbClr val="353744"/>
              </a:solidFill>
              <a:latin typeface="Proxima Nova"/>
              <a:ea typeface="Proxima Nova"/>
              <a:cs typeface="Proxima Nova"/>
              <a:sym typeface="Proxima Nova"/>
            </a:endParaRPr>
          </a:p>
          <a:p>
            <a:pPr marL="457200" lvl="0" indent="-292100" algn="l" rtl="0">
              <a:lnSpc>
                <a:spcPct val="115000"/>
              </a:lnSpc>
              <a:spcBef>
                <a:spcPts val="0"/>
              </a:spcBef>
              <a:spcAft>
                <a:spcPts val="0"/>
              </a:spcAft>
              <a:buClr>
                <a:srgbClr val="353744"/>
              </a:buClr>
              <a:buSzPts val="1000"/>
              <a:buFont typeface="Proxima Nova"/>
              <a:buChar char="●"/>
            </a:pPr>
            <a:r>
              <a:rPr lang="en" sz="1000">
                <a:solidFill>
                  <a:srgbClr val="353744"/>
                </a:solidFill>
                <a:latin typeface="Proxima Nova"/>
                <a:ea typeface="Proxima Nova"/>
                <a:cs typeface="Proxima Nova"/>
                <a:sym typeface="Proxima Nova"/>
              </a:rPr>
              <a:t>Identify SC First Steps 4K partners in those areas that have the largest deficit in meeting enrollment goals.</a:t>
            </a:r>
            <a:endParaRPr sz="1000">
              <a:solidFill>
                <a:srgbClr val="353744"/>
              </a:solidFill>
              <a:latin typeface="Proxima Nova"/>
              <a:ea typeface="Proxima Nova"/>
              <a:cs typeface="Proxima Nova"/>
              <a:sym typeface="Proxima Nova"/>
            </a:endParaRPr>
          </a:p>
          <a:p>
            <a:pPr marL="457200" lvl="0" indent="-292100" algn="l" rtl="0">
              <a:lnSpc>
                <a:spcPct val="115000"/>
              </a:lnSpc>
              <a:spcBef>
                <a:spcPts val="0"/>
              </a:spcBef>
              <a:spcAft>
                <a:spcPts val="0"/>
              </a:spcAft>
              <a:buClr>
                <a:srgbClr val="353744"/>
              </a:buClr>
              <a:buSzPts val="1000"/>
              <a:buFont typeface="Proxima Nova"/>
              <a:buChar char="●"/>
            </a:pPr>
            <a:r>
              <a:rPr lang="en" sz="1000">
                <a:solidFill>
                  <a:srgbClr val="353744"/>
                </a:solidFill>
                <a:latin typeface="Proxima Nova"/>
                <a:ea typeface="Proxima Nova"/>
                <a:cs typeface="Proxima Nova"/>
                <a:sym typeface="Proxima Nova"/>
              </a:rPr>
              <a:t>Focus on geographic areas in the state with the greatest need for First Steps 4k classrooms.</a:t>
            </a:r>
            <a:endParaRPr sz="1000">
              <a:solidFill>
                <a:srgbClr val="353744"/>
              </a:solidFill>
              <a:latin typeface="Proxima Nova"/>
              <a:ea typeface="Proxima Nova"/>
              <a:cs typeface="Proxima Nova"/>
              <a:sym typeface="Proxima Nov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e75ccc08a8_1_1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e75ccc08a8_1_1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7ee439396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7ee439396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7ee43939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7ee43939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75ccc08a8_1_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e75ccc08a8_1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353744"/>
              </a:solidFill>
              <a:latin typeface="Proxima Nova"/>
              <a:ea typeface="Proxima Nova"/>
              <a:cs typeface="Proxima Nova"/>
              <a:sym typeface="Proxima Nov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e75ccc08a8_1_19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e75ccc08a8_1_1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e7ee439396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e7ee43939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https://www.indeed.com/employers/resume-search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e7ee439396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e7ee43939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e6c0793d66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e6c0793d6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e75ccc08a8_1_1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e75ccc08a8_1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e75ccc08a8_1_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e75ccc08a8_1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e7ee43939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e7ee4393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e6c0793d6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e6c0793d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75ccc08a8_1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e75ccc08a8_1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rgbClr val="353744"/>
              </a:solidFill>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5ccc08a8_1_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5ccc08a8_1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can your brand and service be part of the searching process for customers? </a:t>
            </a:r>
            <a:r>
              <a:rPr lang="en">
                <a:solidFill>
                  <a:schemeClr val="dk1"/>
                </a:solidFill>
              </a:rPr>
              <a:t>Whether searching on your website or in browsers, people are searching because they are seeking information to do something .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75ccc08a8_1_7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e75ccc08a8_1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Your child care philosophy</a:t>
            </a:r>
            <a:endParaRPr>
              <a:solidFill>
                <a:schemeClr val="dk1"/>
              </a:solidFill>
            </a:endParaRPr>
          </a:p>
          <a:p>
            <a:pPr marL="0" lvl="0" indent="0" algn="l" rtl="0">
              <a:spcBef>
                <a:spcPts val="0"/>
              </a:spcBef>
              <a:spcAft>
                <a:spcPts val="0"/>
              </a:spcAft>
              <a:buNone/>
            </a:pPr>
            <a:r>
              <a:rPr lang="en">
                <a:solidFill>
                  <a:schemeClr val="dk1"/>
                </a:solidFill>
              </a:rPr>
              <a:t>Location</a:t>
            </a:r>
            <a:endParaRPr>
              <a:solidFill>
                <a:schemeClr val="dk1"/>
              </a:solidFill>
            </a:endParaRPr>
          </a:p>
          <a:p>
            <a:pPr marL="0" lvl="0" indent="0" algn="l" rtl="0">
              <a:spcBef>
                <a:spcPts val="0"/>
              </a:spcBef>
              <a:spcAft>
                <a:spcPts val="0"/>
              </a:spcAft>
              <a:buNone/>
            </a:pPr>
            <a:r>
              <a:rPr lang="en"/>
              <a:t>Payment methods</a:t>
            </a:r>
            <a:endParaRPr/>
          </a:p>
          <a:p>
            <a:pPr marL="0" lvl="0" indent="0" algn="l" rtl="0">
              <a:spcBef>
                <a:spcPts val="0"/>
              </a:spcBef>
              <a:spcAft>
                <a:spcPts val="0"/>
              </a:spcAft>
              <a:buNone/>
            </a:pPr>
            <a:r>
              <a:rPr lang="en"/>
              <a:t>Your Staff - training and education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7ee439396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e7ee43939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ee43939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ee43939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 sz="1200">
                <a:solidFill>
                  <a:srgbClr val="4D4D4D"/>
                </a:solidFill>
                <a:highlight>
                  <a:srgbClr val="FFFFFF"/>
                </a:highlight>
              </a:rPr>
              <a:t>Your story should be the cornerstone of all of your messaging. What you put together should also be authentic to the value you provide at your center.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8" name="Google Shape;58;p14"/>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59" name="Google Shape;59;p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2" name="Google Shape;62;p1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6"/>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7" name="Google Shape;67;p16"/>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8" name="Google Shape;68;p1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3" name="Google Shape;73;p17"/>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4" name="Google Shape;74;p17"/>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5" name="Google Shape;75;p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8"/>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0" name="Google Shape;80;p1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9"/>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0"/>
              </a:spcBef>
              <a:spcAft>
                <a:spcPts val="0"/>
              </a:spcAft>
              <a:buClr>
                <a:schemeClr val="lt1"/>
              </a:buClr>
              <a:buSzPts val="1200"/>
              <a:buChar char="○"/>
              <a:defRPr sz="1200">
                <a:solidFill>
                  <a:schemeClr val="lt1"/>
                </a:solidFill>
              </a:defRPr>
            </a:lvl2pPr>
            <a:lvl3pPr marL="1371600" lvl="2" indent="-304800" rtl="0">
              <a:spcBef>
                <a:spcPts val="0"/>
              </a:spcBef>
              <a:spcAft>
                <a:spcPts val="0"/>
              </a:spcAft>
              <a:buClr>
                <a:schemeClr val="lt1"/>
              </a:buClr>
              <a:buSzPts val="1200"/>
              <a:buChar char="■"/>
              <a:defRPr sz="1200">
                <a:solidFill>
                  <a:schemeClr val="lt1"/>
                </a:solidFill>
              </a:defRPr>
            </a:lvl3pPr>
            <a:lvl4pPr marL="1828800" lvl="3" indent="-304800" rtl="0">
              <a:spcBef>
                <a:spcPts val="0"/>
              </a:spcBef>
              <a:spcAft>
                <a:spcPts val="0"/>
              </a:spcAft>
              <a:buClr>
                <a:schemeClr val="lt1"/>
              </a:buClr>
              <a:buSzPts val="1200"/>
              <a:buChar char="●"/>
              <a:defRPr sz="1200">
                <a:solidFill>
                  <a:schemeClr val="lt1"/>
                </a:solidFill>
              </a:defRPr>
            </a:lvl4pPr>
            <a:lvl5pPr marL="2286000" lvl="4" indent="-304800" rtl="0">
              <a:spcBef>
                <a:spcPts val="0"/>
              </a:spcBef>
              <a:spcAft>
                <a:spcPts val="0"/>
              </a:spcAft>
              <a:buClr>
                <a:schemeClr val="lt1"/>
              </a:buClr>
              <a:buSzPts val="1200"/>
              <a:buChar char="○"/>
              <a:defRPr sz="1200">
                <a:solidFill>
                  <a:schemeClr val="lt1"/>
                </a:solidFill>
              </a:defRPr>
            </a:lvl5pPr>
            <a:lvl6pPr marL="2743200" lvl="5" indent="-304800" rtl="0">
              <a:spcBef>
                <a:spcPts val="0"/>
              </a:spcBef>
              <a:spcAft>
                <a:spcPts val="0"/>
              </a:spcAft>
              <a:buClr>
                <a:schemeClr val="lt1"/>
              </a:buClr>
              <a:buSzPts val="1200"/>
              <a:buChar char="■"/>
              <a:defRPr sz="1200">
                <a:solidFill>
                  <a:schemeClr val="lt1"/>
                </a:solidFill>
              </a:defRPr>
            </a:lvl6pPr>
            <a:lvl7pPr marL="3200400" lvl="6" indent="-304800" rtl="0">
              <a:spcBef>
                <a:spcPts val="0"/>
              </a:spcBef>
              <a:spcAft>
                <a:spcPts val="0"/>
              </a:spcAft>
              <a:buClr>
                <a:schemeClr val="lt1"/>
              </a:buClr>
              <a:buSzPts val="1200"/>
              <a:buChar char="●"/>
              <a:defRPr sz="1200">
                <a:solidFill>
                  <a:schemeClr val="lt1"/>
                </a:solidFill>
              </a:defRPr>
            </a:lvl7pPr>
            <a:lvl8pPr marL="3657600" lvl="7" indent="-304800" rtl="0">
              <a:spcBef>
                <a:spcPts val="0"/>
              </a:spcBef>
              <a:spcAft>
                <a:spcPts val="0"/>
              </a:spcAft>
              <a:buClr>
                <a:schemeClr val="lt1"/>
              </a:buClr>
              <a:buSzPts val="1200"/>
              <a:buChar char="○"/>
              <a:defRPr sz="1200">
                <a:solidFill>
                  <a:schemeClr val="lt1"/>
                </a:solidFill>
              </a:defRPr>
            </a:lvl8pPr>
            <a:lvl9pPr marL="4114800" lvl="8" indent="-304800" rtl="0">
              <a:spcBef>
                <a:spcPts val="0"/>
              </a:spcBef>
              <a:spcAft>
                <a:spcPts val="0"/>
              </a:spcAft>
              <a:buClr>
                <a:schemeClr val="lt1"/>
              </a:buClr>
              <a:buSzPts val="1200"/>
              <a:buChar char="■"/>
              <a:defRPr sz="1200">
                <a:solidFill>
                  <a:schemeClr val="lt1"/>
                </a:solidFill>
              </a:defRPr>
            </a:lvl9pPr>
          </a:lstStyle>
          <a:p>
            <a:endParaRPr/>
          </a:p>
        </p:txBody>
      </p:sp>
      <p:sp>
        <p:nvSpPr>
          <p:cNvPr id="86" name="Google Shape;86;p1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89" name="Google Shape;89;p2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21"/>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94" name="Google Shape;94;p21"/>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Google Shape;95;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96" name="Google Shape;96;p2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22"/>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2"/>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2"/>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01" name="Google Shape;101;p2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02"/>
        <p:cNvGrpSpPr/>
        <p:nvPr/>
      </p:nvGrpSpPr>
      <p:grpSpPr>
        <a:xfrm>
          <a:off x="0" y="0"/>
          <a:ext cx="0" cy="0"/>
          <a:chOff x="0" y="0"/>
          <a:chExt cx="0" cy="0"/>
        </a:xfrm>
      </p:grpSpPr>
      <p:sp>
        <p:nvSpPr>
          <p:cNvPr id="103" name="Google Shape;103;p23"/>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04" name="Google Shape;104;p23"/>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05" name="Google Shape;105;p2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06"/>
        <p:cNvGrpSpPr/>
        <p:nvPr/>
      </p:nvGrpSpPr>
      <p:grpSpPr>
        <a:xfrm>
          <a:off x="0" y="0"/>
          <a:ext cx="0" cy="0"/>
          <a:chOff x="0" y="0"/>
          <a:chExt cx="0" cy="0"/>
        </a:xfrm>
      </p:grpSpPr>
      <p:sp>
        <p:nvSpPr>
          <p:cNvPr id="107" name="Google Shape;107;p2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52" name="Google Shape;52;p13"/>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5"/>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latin typeface="Montserrat"/>
                <a:ea typeface="Montserrat"/>
                <a:cs typeface="Montserrat"/>
                <a:sym typeface="Montserrat"/>
              </a:rPr>
              <a:t>SC First Steps 4K</a:t>
            </a:r>
            <a:endParaRPr b="1">
              <a:latin typeface="Montserrat"/>
              <a:ea typeface="Montserrat"/>
              <a:cs typeface="Montserrat"/>
              <a:sym typeface="Montserrat"/>
            </a:endParaRPr>
          </a:p>
        </p:txBody>
      </p:sp>
      <p:sp>
        <p:nvSpPr>
          <p:cNvPr id="113" name="Google Shape;113;p25"/>
          <p:cNvSpPr txBox="1">
            <a:spLocks noGrp="1"/>
          </p:cNvSpPr>
          <p:nvPr>
            <p:ph type="subTitle" idx="1"/>
          </p:nvPr>
        </p:nvSpPr>
        <p:spPr>
          <a:xfrm>
            <a:off x="390525" y="2789123"/>
            <a:ext cx="8222100" cy="611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a:latin typeface="Montserrat"/>
                <a:ea typeface="Montserrat"/>
                <a:cs typeface="Montserrat"/>
                <a:sym typeface="Montserrat"/>
              </a:rPr>
              <a:t>The Building Blocks to Grow Your Business</a:t>
            </a:r>
            <a:endParaRPr b="1">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Leadership Academy 2021</a:t>
            </a:r>
            <a:endParaRPr b="1">
              <a:latin typeface="Montserrat"/>
              <a:ea typeface="Montserrat"/>
              <a:cs typeface="Montserrat"/>
              <a:sym typeface="Montserrat"/>
            </a:endParaRPr>
          </a:p>
        </p:txBody>
      </p:sp>
      <p:pic>
        <p:nvPicPr>
          <p:cNvPr id="114" name="Google Shape;114;p25"/>
          <p:cNvPicPr preferRelativeResize="0"/>
          <p:nvPr/>
        </p:nvPicPr>
        <p:blipFill>
          <a:blip r:embed="rId3">
            <a:alphaModFix/>
          </a:blip>
          <a:stretch>
            <a:fillRect/>
          </a:stretch>
        </p:blipFill>
        <p:spPr>
          <a:xfrm>
            <a:off x="8307325" y="4500575"/>
            <a:ext cx="807150" cy="538100"/>
          </a:xfrm>
          <a:prstGeom prst="rect">
            <a:avLst/>
          </a:prstGeom>
          <a:noFill/>
          <a:ln>
            <a:noFill/>
          </a:ln>
        </p:spPr>
      </p:pic>
      <p:sp>
        <p:nvSpPr>
          <p:cNvPr id="115" name="Google Shape;115;p25"/>
          <p:cNvSpPr txBox="1"/>
          <p:nvPr/>
        </p:nvSpPr>
        <p:spPr>
          <a:xfrm>
            <a:off x="447250" y="3400525"/>
            <a:ext cx="54735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lt1"/>
                </a:solidFill>
                <a:latin typeface="Montserrat"/>
                <a:ea typeface="Montserrat"/>
                <a:cs typeface="Montserrat"/>
                <a:sym typeface="Montserrat"/>
              </a:rPr>
              <a:t>Presented By: </a:t>
            </a:r>
            <a:endParaRPr sz="12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200">
                <a:solidFill>
                  <a:schemeClr val="lt1"/>
                </a:solidFill>
                <a:latin typeface="Montserrat"/>
                <a:ea typeface="Montserrat"/>
                <a:cs typeface="Montserrat"/>
                <a:sym typeface="Montserrat"/>
              </a:rPr>
              <a:t>Samantha Ingram – SCFS 4K Outreach Coordinator, SC First Steps</a:t>
            </a:r>
            <a:endParaRPr sz="1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200">
                <a:solidFill>
                  <a:schemeClr val="lt1"/>
                </a:solidFill>
                <a:latin typeface="Montserrat"/>
                <a:ea typeface="Montserrat"/>
                <a:cs typeface="Montserrat"/>
                <a:sym typeface="Montserrat"/>
              </a:rPr>
              <a:t>Jessica Garrett – Account Director, 37 Gears</a:t>
            </a:r>
            <a:endParaRPr sz="1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200">
                <a:solidFill>
                  <a:schemeClr val="lt1"/>
                </a:solidFill>
                <a:latin typeface="Montserrat"/>
                <a:ea typeface="Montserrat"/>
                <a:cs typeface="Montserrat"/>
                <a:sym typeface="Montserrat"/>
              </a:rPr>
              <a:t>Alexis Short –  Director of Strategy, 37 Gears</a:t>
            </a:r>
            <a:endParaRPr sz="1200">
              <a:solidFill>
                <a:srgbClr val="201F1E"/>
              </a:solidFill>
              <a:highlight>
                <a:srgbClr val="FFFFFF"/>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400" b="1">
                <a:latin typeface="Montserrat"/>
                <a:ea typeface="Montserrat"/>
                <a:cs typeface="Montserrat"/>
                <a:sym typeface="Montserrat"/>
              </a:rPr>
              <a:t>Questions to ask to prepare your story</a:t>
            </a:r>
            <a:endParaRPr/>
          </a:p>
        </p:txBody>
      </p:sp>
      <p:pic>
        <p:nvPicPr>
          <p:cNvPr id="171" name="Google Shape;171;p34"/>
          <p:cNvPicPr preferRelativeResize="0"/>
          <p:nvPr/>
        </p:nvPicPr>
        <p:blipFill>
          <a:blip r:embed="rId3">
            <a:alphaModFix/>
          </a:blip>
          <a:stretch>
            <a:fillRect/>
          </a:stretch>
        </p:blipFill>
        <p:spPr>
          <a:xfrm>
            <a:off x="8307325" y="4500575"/>
            <a:ext cx="807150" cy="538100"/>
          </a:xfrm>
          <a:prstGeom prst="rect">
            <a:avLst/>
          </a:prstGeom>
          <a:noFill/>
          <a:ln>
            <a:noFill/>
          </a:ln>
        </p:spPr>
      </p:pic>
      <p:sp>
        <p:nvSpPr>
          <p:cNvPr id="172" name="Google Shape;172;p34"/>
          <p:cNvSpPr txBox="1">
            <a:spLocks noGrp="1"/>
          </p:cNvSpPr>
          <p:nvPr>
            <p:ph type="body" idx="1"/>
          </p:nvPr>
        </p:nvSpPr>
        <p:spPr>
          <a:xfrm>
            <a:off x="471900" y="1919075"/>
            <a:ext cx="4859400" cy="2710200"/>
          </a:xfrm>
          <a:prstGeom prst="rect">
            <a:avLst/>
          </a:prstGeom>
        </p:spPr>
        <p:txBody>
          <a:bodyPr spcFirstLastPara="1" wrap="square" lIns="91425" tIns="91425" rIns="91425" bIns="91425" anchor="t" anchorCtr="0">
            <a:normAutofit/>
          </a:bodyPr>
          <a:lstStyle/>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Why would a parent choose your center?</a:t>
            </a:r>
            <a:endParaRPr sz="1400"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What makes your childcare center special?</a:t>
            </a:r>
            <a:endParaRPr sz="1400"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What are the core services you offer?</a:t>
            </a:r>
            <a:endParaRPr sz="1400"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Is there something you offer that your competitors don’t?</a:t>
            </a:r>
            <a:endParaRPr sz="1400"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What do you want your center to be known for?</a:t>
            </a:r>
            <a:endParaRPr sz="1400"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How do you think others would describe your center to their friends?</a:t>
            </a:r>
            <a:endParaRPr sz="1400"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What do your students and their parents love most about your center?</a:t>
            </a:r>
            <a:endParaRPr sz="1400" b="1">
              <a:solidFill>
                <a:schemeClr val="dk2"/>
              </a:solidFill>
            </a:endParaRPr>
          </a:p>
        </p:txBody>
      </p:sp>
      <p:pic>
        <p:nvPicPr>
          <p:cNvPr id="173" name="Google Shape;173;p34"/>
          <p:cNvPicPr preferRelativeResize="0"/>
          <p:nvPr/>
        </p:nvPicPr>
        <p:blipFill>
          <a:blip r:embed="rId4">
            <a:alphaModFix/>
          </a:blip>
          <a:stretch>
            <a:fillRect/>
          </a:stretch>
        </p:blipFill>
        <p:spPr>
          <a:xfrm>
            <a:off x="5389750" y="1834475"/>
            <a:ext cx="3507901" cy="23380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5"/>
          <p:cNvSpPr txBox="1">
            <a:spLocks noGrp="1"/>
          </p:cNvSpPr>
          <p:nvPr>
            <p:ph type="title"/>
          </p:nvPr>
        </p:nvSpPr>
        <p:spPr>
          <a:xfrm>
            <a:off x="490250" y="488250"/>
            <a:ext cx="74751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b="1">
                <a:latin typeface="Montserrat"/>
                <a:ea typeface="Montserrat"/>
                <a:cs typeface="Montserrat"/>
                <a:sym typeface="Montserrat"/>
              </a:rPr>
              <a:t>3. Establish your Voice</a:t>
            </a:r>
            <a:endParaRPr sz="4000" b="1">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Match attributes to the benefits of a child attending your center.</a:t>
            </a:r>
            <a:endParaRPr sz="4000" b="1">
              <a:latin typeface="Montserrat"/>
              <a:ea typeface="Montserrat"/>
              <a:cs typeface="Montserrat"/>
              <a:sym typeface="Montserrat"/>
            </a:endParaRPr>
          </a:p>
        </p:txBody>
      </p:sp>
      <p:pic>
        <p:nvPicPr>
          <p:cNvPr id="179" name="Google Shape;179;p35"/>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6"/>
          <p:cNvSpPr/>
          <p:nvPr/>
        </p:nvSpPr>
        <p:spPr>
          <a:xfrm>
            <a:off x="274650" y="1214850"/>
            <a:ext cx="2499900" cy="427500"/>
          </a:xfrm>
          <a:prstGeom prst="wedgeRectCallout">
            <a:avLst>
              <a:gd name="adj1" fmla="val -20920"/>
              <a:gd name="adj2" fmla="val 114386"/>
            </a:avLst>
          </a:prstGeom>
          <a:solidFill>
            <a:srgbClr val="00AEE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FFFFFF"/>
                </a:solidFill>
                <a:latin typeface="Poppins"/>
                <a:ea typeface="Poppins"/>
                <a:cs typeface="Poppins"/>
                <a:sym typeface="Poppins"/>
              </a:rPr>
              <a:t>Supporting attribute</a:t>
            </a:r>
            <a:endParaRPr sz="700" b="1">
              <a:solidFill>
                <a:srgbClr val="FFFFFF"/>
              </a:solidFill>
              <a:latin typeface="Poppins"/>
              <a:ea typeface="Poppins"/>
              <a:cs typeface="Poppins"/>
              <a:sym typeface="Poppins"/>
            </a:endParaRPr>
          </a:p>
        </p:txBody>
      </p:sp>
      <p:sp>
        <p:nvSpPr>
          <p:cNvPr id="185" name="Google Shape;185;p36"/>
          <p:cNvSpPr/>
          <p:nvPr/>
        </p:nvSpPr>
        <p:spPr>
          <a:xfrm>
            <a:off x="3376275" y="1214850"/>
            <a:ext cx="2499900" cy="427500"/>
          </a:xfrm>
          <a:prstGeom prst="wedgeRectCallout">
            <a:avLst>
              <a:gd name="adj1" fmla="val -19859"/>
              <a:gd name="adj2" fmla="val 114386"/>
            </a:avLst>
          </a:prstGeom>
          <a:solidFill>
            <a:srgbClr val="00AEE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700" b="1">
                <a:solidFill>
                  <a:schemeClr val="lt1"/>
                </a:solidFill>
                <a:latin typeface="Poppins"/>
                <a:ea typeface="Poppins"/>
                <a:cs typeface="Poppins"/>
                <a:sym typeface="Poppins"/>
              </a:rPr>
              <a:t>Supporting attribute</a:t>
            </a:r>
            <a:endParaRPr sz="700" b="1">
              <a:solidFill>
                <a:srgbClr val="FFFFFF"/>
              </a:solidFill>
              <a:latin typeface="Poppins"/>
              <a:ea typeface="Poppins"/>
              <a:cs typeface="Poppins"/>
              <a:sym typeface="Poppins"/>
            </a:endParaRPr>
          </a:p>
        </p:txBody>
      </p:sp>
      <p:sp>
        <p:nvSpPr>
          <p:cNvPr id="186" name="Google Shape;186;p36"/>
          <p:cNvSpPr/>
          <p:nvPr/>
        </p:nvSpPr>
        <p:spPr>
          <a:xfrm>
            <a:off x="6412275" y="1214850"/>
            <a:ext cx="2499900" cy="427500"/>
          </a:xfrm>
          <a:prstGeom prst="wedgeRectCallout">
            <a:avLst>
              <a:gd name="adj1" fmla="val -19434"/>
              <a:gd name="adj2" fmla="val 109257"/>
            </a:avLst>
          </a:prstGeom>
          <a:solidFill>
            <a:srgbClr val="00AEE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700" b="1">
                <a:solidFill>
                  <a:schemeClr val="lt1"/>
                </a:solidFill>
                <a:latin typeface="Poppins"/>
                <a:ea typeface="Poppins"/>
                <a:cs typeface="Poppins"/>
                <a:sym typeface="Poppins"/>
              </a:rPr>
              <a:t>Supporting attribute</a:t>
            </a:r>
            <a:endParaRPr sz="700" b="1">
              <a:solidFill>
                <a:srgbClr val="FFFFFF"/>
              </a:solidFill>
              <a:latin typeface="Poppins"/>
              <a:ea typeface="Poppins"/>
              <a:cs typeface="Poppins"/>
              <a:sym typeface="Poppins"/>
            </a:endParaRPr>
          </a:p>
        </p:txBody>
      </p:sp>
      <p:sp>
        <p:nvSpPr>
          <p:cNvPr id="187" name="Google Shape;187;p36"/>
          <p:cNvSpPr/>
          <p:nvPr/>
        </p:nvSpPr>
        <p:spPr>
          <a:xfrm>
            <a:off x="2454300" y="1986675"/>
            <a:ext cx="5172900" cy="492600"/>
          </a:xfrm>
          <a:prstGeom prst="wedgeRectCallout">
            <a:avLst>
              <a:gd name="adj1" fmla="val -21891"/>
              <a:gd name="adj2" fmla="val 52385"/>
            </a:avLst>
          </a:prstGeom>
          <a:solidFill>
            <a:srgbClr val="00AEEF"/>
          </a:solidFill>
          <a:ln>
            <a:noFill/>
          </a:ln>
        </p:spPr>
        <p:txBody>
          <a:bodyPr spcFirstLastPara="1" wrap="square" lIns="91425" tIns="91425" rIns="91425" bIns="91425" anchor="ctr" anchorCtr="0">
            <a:noAutofit/>
          </a:bodyPr>
          <a:lstStyle/>
          <a:p>
            <a:pPr marL="0" lvl="0" indent="0" algn="ctr" rtl="0">
              <a:lnSpc>
                <a:spcPct val="100000"/>
              </a:lnSpc>
              <a:spcBef>
                <a:spcPts val="1800"/>
              </a:spcBef>
              <a:spcAft>
                <a:spcPts val="0"/>
              </a:spcAft>
              <a:buClr>
                <a:schemeClr val="dk1"/>
              </a:buClr>
              <a:buSzPts val="1100"/>
              <a:buFont typeface="Arial"/>
              <a:buNone/>
            </a:pPr>
            <a:r>
              <a:rPr lang="en" sz="1000" b="1">
                <a:solidFill>
                  <a:srgbClr val="FFFFFF"/>
                </a:solidFill>
                <a:latin typeface="Poppins"/>
                <a:ea typeface="Poppins"/>
                <a:cs typeface="Poppins"/>
                <a:sym typeface="Poppins"/>
              </a:rPr>
              <a:t>Key Attribute</a:t>
            </a:r>
            <a:endParaRPr sz="1000" b="1">
              <a:solidFill>
                <a:srgbClr val="FFFFFF"/>
              </a:solidFill>
              <a:latin typeface="Poppins"/>
              <a:ea typeface="Poppins"/>
              <a:cs typeface="Poppins"/>
              <a:sym typeface="Poppins"/>
            </a:endParaRPr>
          </a:p>
          <a:p>
            <a:pPr marL="0" lvl="0" indent="0" algn="l" rtl="0">
              <a:spcBef>
                <a:spcPts val="400"/>
              </a:spcBef>
              <a:spcAft>
                <a:spcPts val="0"/>
              </a:spcAft>
              <a:buNone/>
            </a:pPr>
            <a:endParaRPr sz="1000" b="1">
              <a:latin typeface="Poppins"/>
              <a:ea typeface="Poppins"/>
              <a:cs typeface="Poppins"/>
              <a:sym typeface="Poppins"/>
            </a:endParaRPr>
          </a:p>
        </p:txBody>
      </p:sp>
      <p:sp>
        <p:nvSpPr>
          <p:cNvPr id="188" name="Google Shape;188;p36"/>
          <p:cNvSpPr txBox="1"/>
          <p:nvPr/>
        </p:nvSpPr>
        <p:spPr>
          <a:xfrm>
            <a:off x="7983150" y="2299750"/>
            <a:ext cx="1137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Poppins"/>
                <a:ea typeface="Poppins"/>
                <a:cs typeface="Poppins"/>
                <a:sym typeface="Poppins"/>
              </a:rPr>
              <a:t>Core Value Proposition</a:t>
            </a:r>
            <a:endParaRPr sz="1200" b="1">
              <a:latin typeface="Poppins"/>
              <a:ea typeface="Poppins"/>
              <a:cs typeface="Poppins"/>
              <a:sym typeface="Poppins"/>
            </a:endParaRPr>
          </a:p>
        </p:txBody>
      </p:sp>
      <p:sp>
        <p:nvSpPr>
          <p:cNvPr id="189" name="Google Shape;189;p36"/>
          <p:cNvSpPr txBox="1"/>
          <p:nvPr/>
        </p:nvSpPr>
        <p:spPr>
          <a:xfrm>
            <a:off x="32400" y="2041750"/>
            <a:ext cx="1107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Poppins"/>
                <a:ea typeface="Poppins"/>
                <a:cs typeface="Poppins"/>
                <a:sym typeface="Poppins"/>
              </a:rPr>
              <a:t>Attributes</a:t>
            </a:r>
            <a:endParaRPr sz="800" b="1">
              <a:latin typeface="Poppins"/>
              <a:ea typeface="Poppins"/>
              <a:cs typeface="Poppins"/>
              <a:sym typeface="Poppins"/>
            </a:endParaRPr>
          </a:p>
          <a:p>
            <a:pPr marL="0" lvl="0" indent="0" algn="ctr" rtl="0">
              <a:spcBef>
                <a:spcPts val="0"/>
              </a:spcBef>
              <a:spcAft>
                <a:spcPts val="0"/>
              </a:spcAft>
              <a:buNone/>
            </a:pPr>
            <a:r>
              <a:rPr lang="en" sz="500">
                <a:latin typeface="Poppins"/>
                <a:ea typeface="Poppins"/>
                <a:cs typeface="Poppins"/>
                <a:sym typeface="Poppins"/>
              </a:rPr>
              <a:t>(what we offer)</a:t>
            </a:r>
            <a:endParaRPr sz="500">
              <a:latin typeface="Poppins"/>
              <a:ea typeface="Poppins"/>
              <a:cs typeface="Poppins"/>
              <a:sym typeface="Poppins"/>
            </a:endParaRPr>
          </a:p>
        </p:txBody>
      </p:sp>
      <p:sp>
        <p:nvSpPr>
          <p:cNvPr id="190" name="Google Shape;190;p36"/>
          <p:cNvSpPr txBox="1"/>
          <p:nvPr/>
        </p:nvSpPr>
        <p:spPr>
          <a:xfrm>
            <a:off x="76200" y="2709800"/>
            <a:ext cx="102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Poppins"/>
                <a:ea typeface="Poppins"/>
                <a:cs typeface="Poppins"/>
                <a:sym typeface="Poppins"/>
              </a:rPr>
              <a:t>Benefits</a:t>
            </a:r>
            <a:endParaRPr sz="800" b="1">
              <a:latin typeface="Poppins"/>
              <a:ea typeface="Poppins"/>
              <a:cs typeface="Poppins"/>
              <a:sym typeface="Poppins"/>
            </a:endParaRPr>
          </a:p>
          <a:p>
            <a:pPr marL="0" lvl="0" indent="0" algn="ctr" rtl="0">
              <a:spcBef>
                <a:spcPts val="0"/>
              </a:spcBef>
              <a:spcAft>
                <a:spcPts val="0"/>
              </a:spcAft>
              <a:buNone/>
            </a:pPr>
            <a:r>
              <a:rPr lang="en" sz="500">
                <a:latin typeface="Poppins"/>
                <a:ea typeface="Poppins"/>
                <a:cs typeface="Poppins"/>
                <a:sym typeface="Poppins"/>
              </a:rPr>
              <a:t>(why it matters)</a:t>
            </a:r>
            <a:endParaRPr sz="500">
              <a:latin typeface="Poppins"/>
              <a:ea typeface="Poppins"/>
              <a:cs typeface="Poppins"/>
              <a:sym typeface="Poppins"/>
            </a:endParaRPr>
          </a:p>
          <a:p>
            <a:pPr marL="0" lvl="0" indent="0" algn="ctr" rtl="0">
              <a:spcBef>
                <a:spcPts val="0"/>
              </a:spcBef>
              <a:spcAft>
                <a:spcPts val="0"/>
              </a:spcAft>
              <a:buNone/>
            </a:pPr>
            <a:endParaRPr sz="800">
              <a:latin typeface="Poppins"/>
              <a:ea typeface="Poppins"/>
              <a:cs typeface="Poppins"/>
              <a:sym typeface="Poppins"/>
            </a:endParaRPr>
          </a:p>
        </p:txBody>
      </p:sp>
      <p:sp>
        <p:nvSpPr>
          <p:cNvPr id="191" name="Google Shape;191;p36"/>
          <p:cNvSpPr/>
          <p:nvPr/>
        </p:nvSpPr>
        <p:spPr>
          <a:xfrm>
            <a:off x="2454300" y="2726325"/>
            <a:ext cx="5172900" cy="492600"/>
          </a:xfrm>
          <a:prstGeom prst="wedgeRectCallout">
            <a:avLst>
              <a:gd name="adj1" fmla="val -21891"/>
              <a:gd name="adj2" fmla="val 52385"/>
            </a:avLst>
          </a:prstGeom>
          <a:solidFill>
            <a:srgbClr val="950A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Key Benefit</a:t>
            </a:r>
            <a:endParaRPr sz="1000" b="1">
              <a:solidFill>
                <a:srgbClr val="FFFFFF"/>
              </a:solidFill>
              <a:latin typeface="Poppins"/>
              <a:ea typeface="Poppins"/>
              <a:cs typeface="Poppins"/>
              <a:sym typeface="Poppins"/>
            </a:endParaRPr>
          </a:p>
        </p:txBody>
      </p:sp>
      <p:sp>
        <p:nvSpPr>
          <p:cNvPr id="192" name="Google Shape;192;p36"/>
          <p:cNvSpPr txBox="1"/>
          <p:nvPr/>
        </p:nvSpPr>
        <p:spPr>
          <a:xfrm>
            <a:off x="7462625" y="2032325"/>
            <a:ext cx="425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800"/>
          </a:p>
        </p:txBody>
      </p:sp>
      <p:sp>
        <p:nvSpPr>
          <p:cNvPr id="193" name="Google Shape;193;p36"/>
          <p:cNvSpPr txBox="1"/>
          <p:nvPr/>
        </p:nvSpPr>
        <p:spPr>
          <a:xfrm>
            <a:off x="7551000" y="1712018"/>
            <a:ext cx="489600" cy="15699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r>
              <a:rPr lang="en" sz="9000"/>
              <a:t>}</a:t>
            </a:r>
            <a:endParaRPr sz="9000"/>
          </a:p>
        </p:txBody>
      </p:sp>
      <p:cxnSp>
        <p:nvCxnSpPr>
          <p:cNvPr id="194" name="Google Shape;194;p36"/>
          <p:cNvCxnSpPr/>
          <p:nvPr/>
        </p:nvCxnSpPr>
        <p:spPr>
          <a:xfrm>
            <a:off x="919325" y="2612675"/>
            <a:ext cx="6532500" cy="0"/>
          </a:xfrm>
          <a:prstGeom prst="straightConnector1">
            <a:avLst/>
          </a:prstGeom>
          <a:noFill/>
          <a:ln w="9525" cap="flat" cmpd="sng">
            <a:solidFill>
              <a:srgbClr val="000000"/>
            </a:solidFill>
            <a:prstDash val="solid"/>
            <a:round/>
            <a:headEnd type="none" w="med" len="med"/>
            <a:tailEnd type="none" w="med" len="med"/>
          </a:ln>
        </p:spPr>
      </p:cxnSp>
      <p:sp>
        <p:nvSpPr>
          <p:cNvPr id="195" name="Google Shape;195;p36"/>
          <p:cNvSpPr/>
          <p:nvPr/>
        </p:nvSpPr>
        <p:spPr>
          <a:xfrm>
            <a:off x="274650" y="3500850"/>
            <a:ext cx="2499900" cy="427500"/>
          </a:xfrm>
          <a:prstGeom prst="wedgeRectCallout">
            <a:avLst>
              <a:gd name="adj1" fmla="val -19322"/>
              <a:gd name="adj2" fmla="val -104766"/>
            </a:avLst>
          </a:prstGeom>
          <a:solidFill>
            <a:srgbClr val="950A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FFFFFF"/>
                </a:solidFill>
                <a:latin typeface="Poppins"/>
                <a:ea typeface="Poppins"/>
                <a:cs typeface="Poppins"/>
                <a:sym typeface="Poppins"/>
              </a:rPr>
              <a:t>Supporting Benefit</a:t>
            </a:r>
            <a:endParaRPr sz="700" b="1">
              <a:solidFill>
                <a:srgbClr val="FFFFFF"/>
              </a:solidFill>
              <a:latin typeface="Poppins"/>
              <a:ea typeface="Poppins"/>
              <a:cs typeface="Poppins"/>
              <a:sym typeface="Poppins"/>
            </a:endParaRPr>
          </a:p>
        </p:txBody>
      </p:sp>
      <p:sp>
        <p:nvSpPr>
          <p:cNvPr id="196" name="Google Shape;196;p36"/>
          <p:cNvSpPr/>
          <p:nvPr/>
        </p:nvSpPr>
        <p:spPr>
          <a:xfrm>
            <a:off x="3376275" y="3500850"/>
            <a:ext cx="2499900" cy="427500"/>
          </a:xfrm>
          <a:prstGeom prst="wedgeRectCallout">
            <a:avLst>
              <a:gd name="adj1" fmla="val -20590"/>
              <a:gd name="adj2" fmla="val -99637"/>
            </a:avLst>
          </a:prstGeom>
          <a:solidFill>
            <a:srgbClr val="950A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lt1"/>
                </a:solidFill>
                <a:latin typeface="Poppins"/>
                <a:ea typeface="Poppins"/>
                <a:cs typeface="Poppins"/>
                <a:sym typeface="Poppins"/>
              </a:rPr>
              <a:t>Supporting Benefit</a:t>
            </a:r>
            <a:endParaRPr sz="700" b="1">
              <a:solidFill>
                <a:srgbClr val="FFFFFF"/>
              </a:solidFill>
              <a:latin typeface="Poppins"/>
              <a:ea typeface="Poppins"/>
              <a:cs typeface="Poppins"/>
              <a:sym typeface="Poppins"/>
            </a:endParaRPr>
          </a:p>
        </p:txBody>
      </p:sp>
      <p:sp>
        <p:nvSpPr>
          <p:cNvPr id="197" name="Google Shape;197;p36"/>
          <p:cNvSpPr/>
          <p:nvPr/>
        </p:nvSpPr>
        <p:spPr>
          <a:xfrm>
            <a:off x="6412275" y="3500850"/>
            <a:ext cx="2499900" cy="427500"/>
          </a:xfrm>
          <a:prstGeom prst="wedgeRectCallout">
            <a:avLst>
              <a:gd name="adj1" fmla="val -20110"/>
              <a:gd name="adj2" fmla="val -102199"/>
            </a:avLst>
          </a:prstGeom>
          <a:solidFill>
            <a:srgbClr val="950AF7"/>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700" b="1">
                <a:solidFill>
                  <a:schemeClr val="lt1"/>
                </a:solidFill>
                <a:latin typeface="Poppins"/>
                <a:ea typeface="Poppins"/>
                <a:cs typeface="Poppins"/>
                <a:sym typeface="Poppins"/>
              </a:rPr>
              <a:t>Supporting Benefit</a:t>
            </a:r>
            <a:endParaRPr sz="700">
              <a:solidFill>
                <a:schemeClr val="lt1"/>
              </a:solidFill>
              <a:latin typeface="Poppins"/>
              <a:ea typeface="Poppins"/>
              <a:cs typeface="Poppins"/>
              <a:sym typeface="Poppins"/>
            </a:endParaRPr>
          </a:p>
        </p:txBody>
      </p:sp>
      <p:sp>
        <p:nvSpPr>
          <p:cNvPr id="198" name="Google Shape;198;p36"/>
          <p:cNvSpPr txBox="1"/>
          <p:nvPr/>
        </p:nvSpPr>
        <p:spPr>
          <a:xfrm>
            <a:off x="861925" y="2057950"/>
            <a:ext cx="1543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Poppins"/>
                <a:ea typeface="Poppins"/>
                <a:cs typeface="Poppins"/>
                <a:sym typeface="Poppins"/>
              </a:rPr>
              <a:t>Your Center  is...</a:t>
            </a:r>
            <a:endParaRPr sz="1000" b="1">
              <a:latin typeface="Poppins"/>
              <a:ea typeface="Poppins"/>
              <a:cs typeface="Poppins"/>
              <a:sym typeface="Poppins"/>
            </a:endParaRPr>
          </a:p>
        </p:txBody>
      </p:sp>
      <p:sp>
        <p:nvSpPr>
          <p:cNvPr id="199" name="Google Shape;199;p36"/>
          <p:cNvSpPr txBox="1"/>
          <p:nvPr/>
        </p:nvSpPr>
        <p:spPr>
          <a:xfrm>
            <a:off x="1252950" y="2779400"/>
            <a:ext cx="848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Poppins"/>
                <a:ea typeface="Poppins"/>
                <a:cs typeface="Poppins"/>
                <a:sym typeface="Poppins"/>
              </a:rPr>
              <a:t>So that...</a:t>
            </a:r>
            <a:endParaRPr sz="1000" b="1">
              <a:latin typeface="Poppins"/>
              <a:ea typeface="Poppins"/>
              <a:cs typeface="Poppins"/>
              <a:sym typeface="Poppins"/>
            </a:endParaRPr>
          </a:p>
        </p:txBody>
      </p:sp>
      <p:sp>
        <p:nvSpPr>
          <p:cNvPr id="200" name="Google Shape;200;p36"/>
          <p:cNvSpPr/>
          <p:nvPr/>
        </p:nvSpPr>
        <p:spPr>
          <a:xfrm>
            <a:off x="0" y="0"/>
            <a:ext cx="1107600" cy="1791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Poppins"/>
                <a:ea typeface="Poppins"/>
                <a:cs typeface="Poppins"/>
                <a:sym typeface="Poppins"/>
              </a:rPr>
              <a:t>Message Map</a:t>
            </a:r>
            <a:endParaRPr sz="1000">
              <a:solidFill>
                <a:srgbClr val="FFFFFF"/>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p:nvPr/>
        </p:nvSpPr>
        <p:spPr>
          <a:xfrm>
            <a:off x="274650" y="1214850"/>
            <a:ext cx="2499900" cy="427500"/>
          </a:xfrm>
          <a:prstGeom prst="wedgeRectCallout">
            <a:avLst>
              <a:gd name="adj1" fmla="val -20920"/>
              <a:gd name="adj2" fmla="val 114386"/>
            </a:avLst>
          </a:prstGeom>
          <a:solidFill>
            <a:srgbClr val="00AEE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FFFFFF"/>
                </a:solidFill>
                <a:latin typeface="Poppins"/>
                <a:ea typeface="Poppins"/>
                <a:cs typeface="Poppins"/>
                <a:sym typeface="Poppins"/>
              </a:rPr>
              <a:t>Prepare children to start kindergarten</a:t>
            </a:r>
            <a:endParaRPr sz="700" b="1">
              <a:solidFill>
                <a:srgbClr val="FFFFFF"/>
              </a:solidFill>
              <a:latin typeface="Poppins"/>
              <a:ea typeface="Poppins"/>
              <a:cs typeface="Poppins"/>
              <a:sym typeface="Poppins"/>
            </a:endParaRPr>
          </a:p>
        </p:txBody>
      </p:sp>
      <p:sp>
        <p:nvSpPr>
          <p:cNvPr id="206" name="Google Shape;206;p37"/>
          <p:cNvSpPr/>
          <p:nvPr/>
        </p:nvSpPr>
        <p:spPr>
          <a:xfrm>
            <a:off x="3376275" y="1214850"/>
            <a:ext cx="2499900" cy="427500"/>
          </a:xfrm>
          <a:prstGeom prst="wedgeRectCallout">
            <a:avLst>
              <a:gd name="adj1" fmla="val -19859"/>
              <a:gd name="adj2" fmla="val 114386"/>
            </a:avLst>
          </a:prstGeom>
          <a:solidFill>
            <a:srgbClr val="00AEE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FFFFFF"/>
                </a:solidFill>
                <a:latin typeface="Poppins"/>
                <a:ea typeface="Poppins"/>
                <a:cs typeface="Poppins"/>
                <a:sym typeface="Poppins"/>
              </a:rPr>
              <a:t>Promote the value &amp; benefits of  a 4K program</a:t>
            </a:r>
            <a:endParaRPr sz="700" b="1">
              <a:solidFill>
                <a:srgbClr val="FFFFFF"/>
              </a:solidFill>
              <a:latin typeface="Poppins"/>
              <a:ea typeface="Poppins"/>
              <a:cs typeface="Poppins"/>
              <a:sym typeface="Poppins"/>
            </a:endParaRPr>
          </a:p>
        </p:txBody>
      </p:sp>
      <p:sp>
        <p:nvSpPr>
          <p:cNvPr id="207" name="Google Shape;207;p37"/>
          <p:cNvSpPr/>
          <p:nvPr/>
        </p:nvSpPr>
        <p:spPr>
          <a:xfrm>
            <a:off x="6412275" y="1214850"/>
            <a:ext cx="2499900" cy="427500"/>
          </a:xfrm>
          <a:prstGeom prst="wedgeRectCallout">
            <a:avLst>
              <a:gd name="adj1" fmla="val -19434"/>
              <a:gd name="adj2" fmla="val 109257"/>
            </a:avLst>
          </a:prstGeom>
          <a:solidFill>
            <a:srgbClr val="00AEE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700" b="1">
                <a:solidFill>
                  <a:srgbClr val="FFFFFF"/>
                </a:solidFill>
                <a:latin typeface="Poppins"/>
                <a:ea typeface="Poppins"/>
                <a:cs typeface="Poppins"/>
                <a:sym typeface="Poppins"/>
              </a:rPr>
              <a:t>Support working families</a:t>
            </a:r>
            <a:endParaRPr sz="700" b="1">
              <a:solidFill>
                <a:srgbClr val="FFFFFF"/>
              </a:solidFill>
              <a:latin typeface="Poppins"/>
              <a:ea typeface="Poppins"/>
              <a:cs typeface="Poppins"/>
              <a:sym typeface="Poppins"/>
            </a:endParaRPr>
          </a:p>
        </p:txBody>
      </p:sp>
      <p:sp>
        <p:nvSpPr>
          <p:cNvPr id="208" name="Google Shape;208;p37"/>
          <p:cNvSpPr/>
          <p:nvPr/>
        </p:nvSpPr>
        <p:spPr>
          <a:xfrm>
            <a:off x="2454300" y="1986675"/>
            <a:ext cx="5172900" cy="492600"/>
          </a:xfrm>
          <a:prstGeom prst="wedgeRectCallout">
            <a:avLst>
              <a:gd name="adj1" fmla="val -21891"/>
              <a:gd name="adj2" fmla="val 52385"/>
            </a:avLst>
          </a:prstGeom>
          <a:solidFill>
            <a:srgbClr val="00AEEF"/>
          </a:solidFill>
          <a:ln>
            <a:noFill/>
          </a:ln>
        </p:spPr>
        <p:txBody>
          <a:bodyPr spcFirstLastPara="1" wrap="square" lIns="91425" tIns="91425" rIns="91425" bIns="91425" anchor="ctr" anchorCtr="0">
            <a:noAutofit/>
          </a:bodyPr>
          <a:lstStyle/>
          <a:p>
            <a:pPr marL="0" lvl="0" indent="0" algn="ctr" rtl="0">
              <a:lnSpc>
                <a:spcPct val="100000"/>
              </a:lnSpc>
              <a:spcBef>
                <a:spcPts val="1800"/>
              </a:spcBef>
              <a:spcAft>
                <a:spcPts val="0"/>
              </a:spcAft>
              <a:buClr>
                <a:schemeClr val="dk1"/>
              </a:buClr>
              <a:buSzPts val="1100"/>
              <a:buFont typeface="Arial"/>
              <a:buNone/>
            </a:pPr>
            <a:r>
              <a:rPr lang="en" sz="1000" b="1">
                <a:solidFill>
                  <a:srgbClr val="FFFFFF"/>
                </a:solidFill>
                <a:latin typeface="Poppins"/>
                <a:ea typeface="Poppins"/>
                <a:cs typeface="Poppins"/>
                <a:sym typeface="Poppins"/>
              </a:rPr>
              <a:t>getting children ready for school, work and life</a:t>
            </a:r>
            <a:endParaRPr sz="1000" b="1">
              <a:solidFill>
                <a:srgbClr val="FFFFFF"/>
              </a:solidFill>
              <a:latin typeface="Poppins"/>
              <a:ea typeface="Poppins"/>
              <a:cs typeface="Poppins"/>
              <a:sym typeface="Poppins"/>
            </a:endParaRPr>
          </a:p>
          <a:p>
            <a:pPr marL="0" lvl="0" indent="0" algn="l" rtl="0">
              <a:spcBef>
                <a:spcPts val="400"/>
              </a:spcBef>
              <a:spcAft>
                <a:spcPts val="0"/>
              </a:spcAft>
              <a:buNone/>
            </a:pPr>
            <a:endParaRPr sz="1000" b="1">
              <a:latin typeface="Poppins"/>
              <a:ea typeface="Poppins"/>
              <a:cs typeface="Poppins"/>
              <a:sym typeface="Poppins"/>
            </a:endParaRPr>
          </a:p>
        </p:txBody>
      </p:sp>
      <p:sp>
        <p:nvSpPr>
          <p:cNvPr id="209" name="Google Shape;209;p37"/>
          <p:cNvSpPr txBox="1"/>
          <p:nvPr/>
        </p:nvSpPr>
        <p:spPr>
          <a:xfrm>
            <a:off x="7983150" y="2299750"/>
            <a:ext cx="1137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Poppins"/>
                <a:ea typeface="Poppins"/>
                <a:cs typeface="Poppins"/>
                <a:sym typeface="Poppins"/>
              </a:rPr>
              <a:t>Core Value Proposition</a:t>
            </a:r>
            <a:endParaRPr sz="1200" b="1">
              <a:latin typeface="Poppins"/>
              <a:ea typeface="Poppins"/>
              <a:cs typeface="Poppins"/>
              <a:sym typeface="Poppins"/>
            </a:endParaRPr>
          </a:p>
        </p:txBody>
      </p:sp>
      <p:sp>
        <p:nvSpPr>
          <p:cNvPr id="210" name="Google Shape;210;p37"/>
          <p:cNvSpPr txBox="1"/>
          <p:nvPr/>
        </p:nvSpPr>
        <p:spPr>
          <a:xfrm>
            <a:off x="32400" y="2041750"/>
            <a:ext cx="1107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Poppins"/>
                <a:ea typeface="Poppins"/>
                <a:cs typeface="Poppins"/>
                <a:sym typeface="Poppins"/>
              </a:rPr>
              <a:t>Attributes</a:t>
            </a:r>
            <a:endParaRPr sz="800" b="1">
              <a:latin typeface="Poppins"/>
              <a:ea typeface="Poppins"/>
              <a:cs typeface="Poppins"/>
              <a:sym typeface="Poppins"/>
            </a:endParaRPr>
          </a:p>
          <a:p>
            <a:pPr marL="0" lvl="0" indent="0" algn="ctr" rtl="0">
              <a:spcBef>
                <a:spcPts val="0"/>
              </a:spcBef>
              <a:spcAft>
                <a:spcPts val="0"/>
              </a:spcAft>
              <a:buNone/>
            </a:pPr>
            <a:r>
              <a:rPr lang="en" sz="500">
                <a:latin typeface="Poppins"/>
                <a:ea typeface="Poppins"/>
                <a:cs typeface="Poppins"/>
                <a:sym typeface="Poppins"/>
              </a:rPr>
              <a:t>(what we offer)</a:t>
            </a:r>
            <a:endParaRPr sz="500">
              <a:latin typeface="Poppins"/>
              <a:ea typeface="Poppins"/>
              <a:cs typeface="Poppins"/>
              <a:sym typeface="Poppins"/>
            </a:endParaRPr>
          </a:p>
        </p:txBody>
      </p:sp>
      <p:sp>
        <p:nvSpPr>
          <p:cNvPr id="211" name="Google Shape;211;p37"/>
          <p:cNvSpPr txBox="1"/>
          <p:nvPr/>
        </p:nvSpPr>
        <p:spPr>
          <a:xfrm>
            <a:off x="76200" y="2709800"/>
            <a:ext cx="102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latin typeface="Poppins"/>
                <a:ea typeface="Poppins"/>
                <a:cs typeface="Poppins"/>
                <a:sym typeface="Poppins"/>
              </a:rPr>
              <a:t>Benefits</a:t>
            </a:r>
            <a:endParaRPr sz="800" b="1">
              <a:latin typeface="Poppins"/>
              <a:ea typeface="Poppins"/>
              <a:cs typeface="Poppins"/>
              <a:sym typeface="Poppins"/>
            </a:endParaRPr>
          </a:p>
          <a:p>
            <a:pPr marL="0" lvl="0" indent="0" algn="ctr" rtl="0">
              <a:spcBef>
                <a:spcPts val="0"/>
              </a:spcBef>
              <a:spcAft>
                <a:spcPts val="0"/>
              </a:spcAft>
              <a:buNone/>
            </a:pPr>
            <a:r>
              <a:rPr lang="en" sz="500">
                <a:latin typeface="Poppins"/>
                <a:ea typeface="Poppins"/>
                <a:cs typeface="Poppins"/>
                <a:sym typeface="Poppins"/>
              </a:rPr>
              <a:t>(why it matters)</a:t>
            </a:r>
            <a:endParaRPr sz="500">
              <a:latin typeface="Poppins"/>
              <a:ea typeface="Poppins"/>
              <a:cs typeface="Poppins"/>
              <a:sym typeface="Poppins"/>
            </a:endParaRPr>
          </a:p>
          <a:p>
            <a:pPr marL="0" lvl="0" indent="0" algn="ctr" rtl="0">
              <a:spcBef>
                <a:spcPts val="0"/>
              </a:spcBef>
              <a:spcAft>
                <a:spcPts val="0"/>
              </a:spcAft>
              <a:buNone/>
            </a:pPr>
            <a:endParaRPr sz="800">
              <a:latin typeface="Poppins"/>
              <a:ea typeface="Poppins"/>
              <a:cs typeface="Poppins"/>
              <a:sym typeface="Poppins"/>
            </a:endParaRPr>
          </a:p>
        </p:txBody>
      </p:sp>
      <p:sp>
        <p:nvSpPr>
          <p:cNvPr id="212" name="Google Shape;212;p37"/>
          <p:cNvSpPr/>
          <p:nvPr/>
        </p:nvSpPr>
        <p:spPr>
          <a:xfrm>
            <a:off x="2454300" y="2726325"/>
            <a:ext cx="5172900" cy="492600"/>
          </a:xfrm>
          <a:prstGeom prst="wedgeRectCallout">
            <a:avLst>
              <a:gd name="adj1" fmla="val -21891"/>
              <a:gd name="adj2" fmla="val 52385"/>
            </a:avLst>
          </a:prstGeom>
          <a:solidFill>
            <a:srgbClr val="950A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rgbClr val="FFFFFF"/>
                </a:solidFill>
                <a:latin typeface="Poppins"/>
                <a:ea typeface="Poppins"/>
                <a:cs typeface="Poppins"/>
                <a:sym typeface="Poppins"/>
              </a:rPr>
              <a:t>all children can reach their highest potential </a:t>
            </a:r>
            <a:endParaRPr sz="1000" b="1">
              <a:solidFill>
                <a:srgbClr val="FFFFFF"/>
              </a:solidFill>
              <a:latin typeface="Poppins"/>
              <a:ea typeface="Poppins"/>
              <a:cs typeface="Poppins"/>
              <a:sym typeface="Poppins"/>
            </a:endParaRPr>
          </a:p>
        </p:txBody>
      </p:sp>
      <p:sp>
        <p:nvSpPr>
          <p:cNvPr id="213" name="Google Shape;213;p37"/>
          <p:cNvSpPr txBox="1"/>
          <p:nvPr/>
        </p:nvSpPr>
        <p:spPr>
          <a:xfrm>
            <a:off x="7462625" y="2032325"/>
            <a:ext cx="425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800"/>
          </a:p>
        </p:txBody>
      </p:sp>
      <p:sp>
        <p:nvSpPr>
          <p:cNvPr id="214" name="Google Shape;214;p37"/>
          <p:cNvSpPr txBox="1"/>
          <p:nvPr/>
        </p:nvSpPr>
        <p:spPr>
          <a:xfrm>
            <a:off x="7551000" y="1712018"/>
            <a:ext cx="489600" cy="15699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r>
              <a:rPr lang="en" sz="9000"/>
              <a:t>}</a:t>
            </a:r>
            <a:endParaRPr sz="9000"/>
          </a:p>
        </p:txBody>
      </p:sp>
      <p:cxnSp>
        <p:nvCxnSpPr>
          <p:cNvPr id="215" name="Google Shape;215;p37"/>
          <p:cNvCxnSpPr/>
          <p:nvPr/>
        </p:nvCxnSpPr>
        <p:spPr>
          <a:xfrm>
            <a:off x="919325" y="2612675"/>
            <a:ext cx="6532500" cy="0"/>
          </a:xfrm>
          <a:prstGeom prst="straightConnector1">
            <a:avLst/>
          </a:prstGeom>
          <a:noFill/>
          <a:ln w="9525" cap="flat" cmpd="sng">
            <a:solidFill>
              <a:srgbClr val="000000"/>
            </a:solidFill>
            <a:prstDash val="solid"/>
            <a:round/>
            <a:headEnd type="none" w="med" len="med"/>
            <a:tailEnd type="none" w="med" len="med"/>
          </a:ln>
        </p:spPr>
      </p:cxnSp>
      <p:sp>
        <p:nvSpPr>
          <p:cNvPr id="216" name="Google Shape;216;p37"/>
          <p:cNvSpPr/>
          <p:nvPr/>
        </p:nvSpPr>
        <p:spPr>
          <a:xfrm>
            <a:off x="274650" y="3500850"/>
            <a:ext cx="2499900" cy="427500"/>
          </a:xfrm>
          <a:prstGeom prst="wedgeRectCallout">
            <a:avLst>
              <a:gd name="adj1" fmla="val -19322"/>
              <a:gd name="adj2" fmla="val -104766"/>
            </a:avLst>
          </a:prstGeom>
          <a:solidFill>
            <a:srgbClr val="950A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rgbClr val="FFFFFF"/>
                </a:solidFill>
                <a:latin typeface="Poppins"/>
                <a:ea typeface="Poppins"/>
                <a:cs typeface="Poppins"/>
                <a:sym typeface="Poppins"/>
              </a:rPr>
              <a:t>Children start school ready to learn</a:t>
            </a:r>
            <a:endParaRPr sz="700" b="1">
              <a:solidFill>
                <a:srgbClr val="FFFFFF"/>
              </a:solidFill>
              <a:latin typeface="Poppins"/>
              <a:ea typeface="Poppins"/>
              <a:cs typeface="Poppins"/>
              <a:sym typeface="Poppins"/>
            </a:endParaRPr>
          </a:p>
        </p:txBody>
      </p:sp>
      <p:sp>
        <p:nvSpPr>
          <p:cNvPr id="217" name="Google Shape;217;p37"/>
          <p:cNvSpPr/>
          <p:nvPr/>
        </p:nvSpPr>
        <p:spPr>
          <a:xfrm>
            <a:off x="3376275" y="3500850"/>
            <a:ext cx="2499900" cy="427500"/>
          </a:xfrm>
          <a:prstGeom prst="wedgeRectCallout">
            <a:avLst>
              <a:gd name="adj1" fmla="val -20590"/>
              <a:gd name="adj2" fmla="val -99637"/>
            </a:avLst>
          </a:prstGeom>
          <a:solidFill>
            <a:srgbClr val="950A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b="1">
                <a:solidFill>
                  <a:schemeClr val="lt1"/>
                </a:solidFill>
                <a:latin typeface="Poppins"/>
                <a:ea typeface="Poppins"/>
                <a:cs typeface="Poppins"/>
                <a:sym typeface="Poppins"/>
              </a:rPr>
              <a:t>Children  have a strong educational foundation that leads to long-term success in life</a:t>
            </a:r>
            <a:endParaRPr sz="700" b="1">
              <a:solidFill>
                <a:srgbClr val="FFFFFF"/>
              </a:solidFill>
              <a:latin typeface="Poppins"/>
              <a:ea typeface="Poppins"/>
              <a:cs typeface="Poppins"/>
              <a:sym typeface="Poppins"/>
            </a:endParaRPr>
          </a:p>
        </p:txBody>
      </p:sp>
      <p:sp>
        <p:nvSpPr>
          <p:cNvPr id="218" name="Google Shape;218;p37"/>
          <p:cNvSpPr/>
          <p:nvPr/>
        </p:nvSpPr>
        <p:spPr>
          <a:xfrm>
            <a:off x="6412275" y="3500850"/>
            <a:ext cx="2499900" cy="427500"/>
          </a:xfrm>
          <a:prstGeom prst="wedgeRectCallout">
            <a:avLst>
              <a:gd name="adj1" fmla="val -20110"/>
              <a:gd name="adj2" fmla="val -102199"/>
            </a:avLst>
          </a:prstGeom>
          <a:solidFill>
            <a:srgbClr val="950AF7"/>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700" b="1">
                <a:solidFill>
                  <a:schemeClr val="lt1"/>
                </a:solidFill>
                <a:latin typeface="Poppins"/>
                <a:ea typeface="Poppins"/>
                <a:cs typeface="Poppins"/>
                <a:sym typeface="Poppins"/>
              </a:rPr>
              <a:t>Strong support systems are established for children to thrive</a:t>
            </a:r>
            <a:endParaRPr sz="700" b="1">
              <a:solidFill>
                <a:schemeClr val="lt1"/>
              </a:solidFill>
              <a:latin typeface="Poppins"/>
              <a:ea typeface="Poppins"/>
              <a:cs typeface="Poppins"/>
              <a:sym typeface="Poppins"/>
            </a:endParaRPr>
          </a:p>
        </p:txBody>
      </p:sp>
      <p:sp>
        <p:nvSpPr>
          <p:cNvPr id="219" name="Google Shape;219;p37"/>
          <p:cNvSpPr txBox="1"/>
          <p:nvPr/>
        </p:nvSpPr>
        <p:spPr>
          <a:xfrm>
            <a:off x="861925" y="2057950"/>
            <a:ext cx="1543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Poppins"/>
                <a:ea typeface="Poppins"/>
                <a:cs typeface="Poppins"/>
                <a:sym typeface="Poppins"/>
              </a:rPr>
              <a:t>SC First Steps 4K is...</a:t>
            </a:r>
            <a:endParaRPr sz="1000" b="1">
              <a:latin typeface="Poppins"/>
              <a:ea typeface="Poppins"/>
              <a:cs typeface="Poppins"/>
              <a:sym typeface="Poppins"/>
            </a:endParaRPr>
          </a:p>
        </p:txBody>
      </p:sp>
      <p:sp>
        <p:nvSpPr>
          <p:cNvPr id="220" name="Google Shape;220;p37"/>
          <p:cNvSpPr txBox="1"/>
          <p:nvPr/>
        </p:nvSpPr>
        <p:spPr>
          <a:xfrm>
            <a:off x="1252950" y="2779400"/>
            <a:ext cx="848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Poppins"/>
                <a:ea typeface="Poppins"/>
                <a:cs typeface="Poppins"/>
                <a:sym typeface="Poppins"/>
              </a:rPr>
              <a:t>So that...</a:t>
            </a:r>
            <a:endParaRPr sz="1000" b="1">
              <a:latin typeface="Poppins"/>
              <a:ea typeface="Poppins"/>
              <a:cs typeface="Poppins"/>
              <a:sym typeface="Poppins"/>
            </a:endParaRPr>
          </a:p>
        </p:txBody>
      </p:sp>
      <p:sp>
        <p:nvSpPr>
          <p:cNvPr id="221" name="Google Shape;221;p37"/>
          <p:cNvSpPr/>
          <p:nvPr/>
        </p:nvSpPr>
        <p:spPr>
          <a:xfrm>
            <a:off x="0" y="0"/>
            <a:ext cx="1107600" cy="1791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Poppins"/>
                <a:ea typeface="Poppins"/>
                <a:cs typeface="Poppins"/>
                <a:sym typeface="Poppins"/>
              </a:rPr>
              <a:t>Message Map</a:t>
            </a:r>
            <a:endParaRPr sz="1000">
              <a:solidFill>
                <a:srgbClr val="FFFFFF"/>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490250" y="488250"/>
            <a:ext cx="75420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800" b="1">
                <a:latin typeface="Montserrat"/>
                <a:ea typeface="Montserrat"/>
                <a:cs typeface="Montserrat"/>
                <a:sym typeface="Montserrat"/>
              </a:rPr>
              <a:t>4. Build Trust </a:t>
            </a:r>
            <a:endParaRPr sz="4800" b="1">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One of the best ways to build trust with families is to show them exactly how their child is benefiting from being in your center. One of your best resources is the SC Profile of the Ready Kindergartener.</a:t>
            </a:r>
            <a:endParaRPr sz="1200">
              <a:latin typeface="Montserrat"/>
              <a:ea typeface="Montserrat"/>
              <a:cs typeface="Montserrat"/>
              <a:sym typeface="Montserrat"/>
            </a:endParaRPr>
          </a:p>
        </p:txBody>
      </p:sp>
      <p:pic>
        <p:nvPicPr>
          <p:cNvPr id="227" name="Google Shape;227;p38"/>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400" b="1">
                <a:latin typeface="Montserrat"/>
                <a:ea typeface="Montserrat"/>
                <a:cs typeface="Montserrat"/>
                <a:sym typeface="Montserrat"/>
              </a:rPr>
              <a:t>Building Trust</a:t>
            </a:r>
            <a:endParaRPr sz="1200">
              <a:latin typeface="Montserrat"/>
              <a:ea typeface="Montserrat"/>
              <a:cs typeface="Montserrat"/>
              <a:sym typeface="Montserrat"/>
            </a:endParaRPr>
          </a:p>
        </p:txBody>
      </p:sp>
      <p:pic>
        <p:nvPicPr>
          <p:cNvPr id="233" name="Google Shape;233;p39"/>
          <p:cNvPicPr preferRelativeResize="0"/>
          <p:nvPr/>
        </p:nvPicPr>
        <p:blipFill>
          <a:blip r:embed="rId3">
            <a:alphaModFix/>
          </a:blip>
          <a:stretch>
            <a:fillRect/>
          </a:stretch>
        </p:blipFill>
        <p:spPr>
          <a:xfrm>
            <a:off x="5268600" y="1918613"/>
            <a:ext cx="3700976" cy="2322174"/>
          </a:xfrm>
          <a:prstGeom prst="rect">
            <a:avLst/>
          </a:prstGeom>
          <a:noFill/>
          <a:ln>
            <a:noFill/>
          </a:ln>
        </p:spPr>
      </p:pic>
      <p:pic>
        <p:nvPicPr>
          <p:cNvPr id="234" name="Google Shape;234;p39"/>
          <p:cNvPicPr preferRelativeResize="0"/>
          <p:nvPr/>
        </p:nvPicPr>
        <p:blipFill>
          <a:blip r:embed="rId4">
            <a:alphaModFix/>
          </a:blip>
          <a:stretch>
            <a:fillRect/>
          </a:stretch>
        </p:blipFill>
        <p:spPr>
          <a:xfrm>
            <a:off x="8307325" y="4500575"/>
            <a:ext cx="807150" cy="538100"/>
          </a:xfrm>
          <a:prstGeom prst="rect">
            <a:avLst/>
          </a:prstGeom>
          <a:noFill/>
          <a:ln>
            <a:noFill/>
          </a:ln>
        </p:spPr>
      </p:pic>
      <p:sp>
        <p:nvSpPr>
          <p:cNvPr id="235" name="Google Shape;235;p39"/>
          <p:cNvSpPr txBox="1">
            <a:spLocks noGrp="1"/>
          </p:cNvSpPr>
          <p:nvPr>
            <p:ph type="body" idx="1"/>
          </p:nvPr>
        </p:nvSpPr>
        <p:spPr>
          <a:xfrm>
            <a:off x="471900" y="1919075"/>
            <a:ext cx="4568100" cy="27102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Share expectations from the beginning</a:t>
            </a:r>
            <a:endParaRPr sz="1400"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Share what your students are learning </a:t>
            </a:r>
            <a:endParaRPr sz="1400"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Share learning summaries in parent conferences that align to the SC Profile of a Ready Kindergartener</a:t>
            </a:r>
            <a:endParaRPr sz="1400" b="1">
              <a:solidFill>
                <a:schemeClr val="dk2"/>
              </a:solidFill>
              <a:latin typeface="Montserrat"/>
              <a:ea typeface="Montserrat"/>
              <a:cs typeface="Montserrat"/>
              <a:sym typeface="Montserrat"/>
            </a:endParaRPr>
          </a:p>
          <a:p>
            <a:pPr marL="914400" lvl="1" indent="-317500" algn="l" rtl="0">
              <a:lnSpc>
                <a:spcPct val="100000"/>
              </a:lnSpc>
              <a:spcBef>
                <a:spcPts val="0"/>
              </a:spcBef>
              <a:spcAft>
                <a:spcPts val="0"/>
              </a:spcAft>
              <a:buClr>
                <a:schemeClr val="dk2"/>
              </a:buClr>
              <a:buSzPts val="1400"/>
              <a:buFont typeface="Montserrat"/>
              <a:buAutoNum type="alphaLcPeriod"/>
            </a:pPr>
            <a:r>
              <a:rPr lang="en">
                <a:solidFill>
                  <a:schemeClr val="dk2"/>
                </a:solidFill>
                <a:latin typeface="Montserrat"/>
                <a:ea typeface="Montserrat"/>
                <a:cs typeface="Montserrat"/>
                <a:sym typeface="Montserrat"/>
              </a:rPr>
              <a:t>Approaches to learning &amp; inquiry</a:t>
            </a:r>
            <a:endParaRPr>
              <a:solidFill>
                <a:schemeClr val="dk2"/>
              </a:solidFill>
              <a:latin typeface="Montserrat"/>
              <a:ea typeface="Montserrat"/>
              <a:cs typeface="Montserrat"/>
              <a:sym typeface="Montserrat"/>
            </a:endParaRPr>
          </a:p>
          <a:p>
            <a:pPr marL="914400" lvl="1" indent="-317500" algn="l" rtl="0">
              <a:lnSpc>
                <a:spcPct val="100000"/>
              </a:lnSpc>
              <a:spcBef>
                <a:spcPts val="0"/>
              </a:spcBef>
              <a:spcAft>
                <a:spcPts val="0"/>
              </a:spcAft>
              <a:buClr>
                <a:schemeClr val="dk2"/>
              </a:buClr>
              <a:buSzPts val="1400"/>
              <a:buFont typeface="Montserrat"/>
              <a:buAutoNum type="alphaLcPeriod"/>
            </a:pPr>
            <a:r>
              <a:rPr lang="en">
                <a:solidFill>
                  <a:schemeClr val="dk2"/>
                </a:solidFill>
                <a:latin typeface="Montserrat"/>
                <a:ea typeface="Montserrat"/>
                <a:cs typeface="Montserrat"/>
                <a:sym typeface="Montserrat"/>
              </a:rPr>
              <a:t>Emotional &amp; social development</a:t>
            </a:r>
            <a:endParaRPr>
              <a:solidFill>
                <a:schemeClr val="dk2"/>
              </a:solidFill>
              <a:latin typeface="Montserrat"/>
              <a:ea typeface="Montserrat"/>
              <a:cs typeface="Montserrat"/>
              <a:sym typeface="Montserrat"/>
            </a:endParaRPr>
          </a:p>
          <a:p>
            <a:pPr marL="914400" lvl="1" indent="-317500" algn="l" rtl="0">
              <a:lnSpc>
                <a:spcPct val="100000"/>
              </a:lnSpc>
              <a:spcBef>
                <a:spcPts val="0"/>
              </a:spcBef>
              <a:spcAft>
                <a:spcPts val="0"/>
              </a:spcAft>
              <a:buClr>
                <a:schemeClr val="dk2"/>
              </a:buClr>
              <a:buSzPts val="1400"/>
              <a:buFont typeface="Montserrat"/>
              <a:buAutoNum type="alphaLcPeriod"/>
            </a:pPr>
            <a:r>
              <a:rPr lang="en">
                <a:solidFill>
                  <a:schemeClr val="dk2"/>
                </a:solidFill>
                <a:latin typeface="Montserrat"/>
                <a:ea typeface="Montserrat"/>
                <a:cs typeface="Montserrat"/>
                <a:sym typeface="Montserrat"/>
              </a:rPr>
              <a:t>Physical development, self-help &amp; motor-skills</a:t>
            </a:r>
            <a:endParaRPr>
              <a:solidFill>
                <a:schemeClr val="dk2"/>
              </a:solidFill>
              <a:latin typeface="Montserrat"/>
              <a:ea typeface="Montserrat"/>
              <a:cs typeface="Montserrat"/>
              <a:sym typeface="Montserrat"/>
            </a:endParaRPr>
          </a:p>
          <a:p>
            <a:pPr marL="914400" lvl="1" indent="-317500" algn="l" rtl="0">
              <a:lnSpc>
                <a:spcPct val="100000"/>
              </a:lnSpc>
              <a:spcBef>
                <a:spcPts val="0"/>
              </a:spcBef>
              <a:spcAft>
                <a:spcPts val="0"/>
              </a:spcAft>
              <a:buClr>
                <a:schemeClr val="dk2"/>
              </a:buClr>
              <a:buSzPts val="1400"/>
              <a:buFont typeface="Montserrat"/>
              <a:buAutoNum type="alphaLcPeriod"/>
            </a:pPr>
            <a:r>
              <a:rPr lang="en">
                <a:solidFill>
                  <a:schemeClr val="dk2"/>
                </a:solidFill>
                <a:latin typeface="Montserrat"/>
                <a:ea typeface="Montserrat"/>
                <a:cs typeface="Montserrat"/>
                <a:sym typeface="Montserrat"/>
              </a:rPr>
              <a:t>Mathematical thinking</a:t>
            </a:r>
            <a:endParaRPr>
              <a:solidFill>
                <a:schemeClr val="dk2"/>
              </a:solidFill>
              <a:latin typeface="Montserrat"/>
              <a:ea typeface="Montserrat"/>
              <a:cs typeface="Montserrat"/>
              <a:sym typeface="Montserrat"/>
            </a:endParaRPr>
          </a:p>
          <a:p>
            <a:pPr marL="914400" lvl="1" indent="-317500" algn="l" rtl="0">
              <a:lnSpc>
                <a:spcPct val="100000"/>
              </a:lnSpc>
              <a:spcBef>
                <a:spcPts val="0"/>
              </a:spcBef>
              <a:spcAft>
                <a:spcPts val="0"/>
              </a:spcAft>
              <a:buClr>
                <a:schemeClr val="dk2"/>
              </a:buClr>
              <a:buSzPts val="1400"/>
              <a:buFont typeface="Montserrat"/>
              <a:buAutoNum type="alphaLcPeriod"/>
            </a:pPr>
            <a:r>
              <a:rPr lang="en">
                <a:solidFill>
                  <a:schemeClr val="dk2"/>
                </a:solidFill>
                <a:latin typeface="Montserrat"/>
                <a:ea typeface="Montserrat"/>
                <a:cs typeface="Montserrat"/>
                <a:sym typeface="Montserrat"/>
              </a:rPr>
              <a:t>Language &amp; literacy development</a:t>
            </a:r>
            <a:endParaRPr>
              <a:solidFill>
                <a:schemeClr val="dk2"/>
              </a:solidFill>
              <a:latin typeface="Montserrat"/>
              <a:ea typeface="Montserrat"/>
              <a:cs typeface="Montserrat"/>
              <a:sym typeface="Montserrat"/>
            </a:endParaRPr>
          </a:p>
          <a:p>
            <a:pPr marL="0" lvl="0" indent="0" algn="l" rtl="0">
              <a:spcBef>
                <a:spcPts val="0"/>
              </a:spcBef>
              <a:spcAft>
                <a:spcPts val="1200"/>
              </a:spcAft>
              <a:buNone/>
            </a:pPr>
            <a:endParaRPr sz="14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0"/>
          <p:cNvPicPr preferRelativeResize="0"/>
          <p:nvPr/>
        </p:nvPicPr>
        <p:blipFill rotWithShape="1">
          <a:blip r:embed="rId3">
            <a:alphaModFix/>
          </a:blip>
          <a:srcRect t="23792"/>
          <a:stretch/>
        </p:blipFill>
        <p:spPr>
          <a:xfrm>
            <a:off x="924013" y="727949"/>
            <a:ext cx="7507323" cy="3687602"/>
          </a:xfrm>
          <a:prstGeom prst="rect">
            <a:avLst/>
          </a:prstGeom>
          <a:noFill/>
          <a:ln>
            <a:noFill/>
          </a:ln>
        </p:spPr>
      </p:pic>
      <p:sp>
        <p:nvSpPr>
          <p:cNvPr id="241" name="Google Shape;241;p40"/>
          <p:cNvSpPr/>
          <p:nvPr/>
        </p:nvSpPr>
        <p:spPr>
          <a:xfrm>
            <a:off x="962950" y="727950"/>
            <a:ext cx="2289900" cy="34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b="1">
                <a:latin typeface="Montserrat"/>
                <a:ea typeface="Montserrat"/>
                <a:cs typeface="Montserrat"/>
                <a:sym typeface="Montserrat"/>
              </a:rPr>
              <a:t>Lifelong Benefits</a:t>
            </a:r>
            <a:endParaRPr/>
          </a:p>
        </p:txBody>
      </p:sp>
      <p:pic>
        <p:nvPicPr>
          <p:cNvPr id="243" name="Google Shape;243;p40"/>
          <p:cNvPicPr preferRelativeResize="0"/>
          <p:nvPr/>
        </p:nvPicPr>
        <p:blipFill>
          <a:blip r:embed="rId4">
            <a:alphaModFix/>
          </a:blip>
          <a:stretch>
            <a:fillRect/>
          </a:stretch>
        </p:blipFill>
        <p:spPr>
          <a:xfrm>
            <a:off x="8307325" y="4500575"/>
            <a:ext cx="807150" cy="538100"/>
          </a:xfrm>
          <a:prstGeom prst="rect">
            <a:avLst/>
          </a:prstGeom>
          <a:noFill/>
          <a:ln>
            <a:noFill/>
          </a:ln>
        </p:spPr>
      </p:pic>
      <p:sp>
        <p:nvSpPr>
          <p:cNvPr id="244" name="Google Shape;244;p40"/>
          <p:cNvSpPr/>
          <p:nvPr/>
        </p:nvSpPr>
        <p:spPr>
          <a:xfrm>
            <a:off x="51225" y="4467350"/>
            <a:ext cx="7464300" cy="538200"/>
          </a:xfrm>
          <a:prstGeom prst="rect">
            <a:avLst/>
          </a:prstGeom>
          <a:solidFill>
            <a:schemeClr val="dk1"/>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1200" b="1">
                <a:solidFill>
                  <a:schemeClr val="lt1"/>
                </a:solidFill>
                <a:latin typeface="Montserrat"/>
                <a:ea typeface="Montserrat"/>
                <a:cs typeface="Montserrat"/>
                <a:sym typeface="Montserrat"/>
              </a:rPr>
              <a:t>TIP: </a:t>
            </a:r>
            <a:r>
              <a:rPr lang="en" sz="1100">
                <a:solidFill>
                  <a:schemeClr val="lt1"/>
                </a:solidFill>
                <a:latin typeface="Montserrat"/>
                <a:ea typeface="Montserrat"/>
                <a:cs typeface="Montserrat"/>
                <a:sym typeface="Montserrat"/>
              </a:rPr>
              <a:t>Parents aren’t early learning experts like you are. Spell out how each activity helps their child meets the developmental milestones of the SC Profile of a Ready Kindergartner.</a:t>
            </a:r>
            <a:endParaRPr b="1">
              <a:solidFill>
                <a:schemeClr val="lt1"/>
              </a:solidFill>
              <a:latin typeface="Montserrat"/>
              <a:ea typeface="Montserrat"/>
              <a:cs typeface="Montserrat"/>
              <a:sym typeface="Montserrat"/>
            </a:endParaRPr>
          </a:p>
        </p:txBody>
      </p:sp>
      <p:pic>
        <p:nvPicPr>
          <p:cNvPr id="245" name="Google Shape;245;p40"/>
          <p:cNvPicPr preferRelativeResize="0"/>
          <p:nvPr/>
        </p:nvPicPr>
        <p:blipFill rotWithShape="1">
          <a:blip r:embed="rId5">
            <a:alphaModFix/>
          </a:blip>
          <a:srcRect l="17614" t="11574" r="8931" b="19077"/>
          <a:stretch/>
        </p:blipFill>
        <p:spPr>
          <a:xfrm>
            <a:off x="105650" y="4522550"/>
            <a:ext cx="384600" cy="3831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490250" y="488250"/>
            <a:ext cx="75420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800" b="1">
                <a:latin typeface="Montserrat"/>
                <a:ea typeface="Montserrat"/>
                <a:cs typeface="Montserrat"/>
                <a:sym typeface="Montserrat"/>
              </a:rPr>
              <a:t>5. Focus on Service </a:t>
            </a:r>
            <a:endParaRPr sz="4800" b="1">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Develop consistent communication with families.</a:t>
            </a:r>
            <a:endParaRPr sz="1200">
              <a:latin typeface="Montserrat"/>
              <a:ea typeface="Montserrat"/>
              <a:cs typeface="Montserrat"/>
              <a:sym typeface="Montserrat"/>
            </a:endParaRPr>
          </a:p>
        </p:txBody>
      </p:sp>
      <p:pic>
        <p:nvPicPr>
          <p:cNvPr id="251" name="Google Shape;251;p41"/>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400" b="1">
                <a:latin typeface="Montserrat"/>
                <a:ea typeface="Montserrat"/>
                <a:cs typeface="Montserrat"/>
                <a:sym typeface="Montserrat"/>
              </a:rPr>
              <a:t>Communication Techniques</a:t>
            </a:r>
            <a:endParaRPr/>
          </a:p>
        </p:txBody>
      </p:sp>
      <p:sp>
        <p:nvSpPr>
          <p:cNvPr id="257" name="Google Shape;257;p42"/>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Empathize with parents - </a:t>
            </a:r>
            <a:r>
              <a:rPr lang="en" sz="1400">
                <a:solidFill>
                  <a:schemeClr val="dk2"/>
                </a:solidFill>
                <a:latin typeface="Montserrat"/>
                <a:ea typeface="Montserrat"/>
                <a:cs typeface="Montserrat"/>
                <a:sym typeface="Montserrat"/>
              </a:rPr>
              <a:t>If you’re dealing with a common issue, remind parents they aren’t alone and many other families have experienced similar situations.  </a:t>
            </a:r>
            <a:endParaRPr sz="1400">
              <a:solidFill>
                <a:schemeClr val="dk2"/>
              </a:solidFill>
              <a:latin typeface="Montserrat"/>
              <a:ea typeface="Montserrat"/>
              <a:cs typeface="Montserrat"/>
              <a:sym typeface="Montserrat"/>
            </a:endParaRPr>
          </a:p>
          <a:p>
            <a:pPr marL="457200" lvl="0" indent="-317500" algn="l" rtl="0">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Use the “sandwich approach” -</a:t>
            </a:r>
            <a:r>
              <a:rPr lang="en" sz="1400">
                <a:solidFill>
                  <a:schemeClr val="dk2"/>
                </a:solidFill>
                <a:latin typeface="Montserrat"/>
                <a:ea typeface="Montserrat"/>
                <a:cs typeface="Montserrat"/>
                <a:sym typeface="Montserrat"/>
              </a:rPr>
              <a:t> “Sandwich” the difficult topic with two positive conversation points.</a:t>
            </a:r>
            <a:endParaRPr sz="1400">
              <a:solidFill>
                <a:schemeClr val="dk2"/>
              </a:solidFill>
              <a:latin typeface="Montserrat"/>
              <a:ea typeface="Montserrat"/>
              <a:cs typeface="Montserrat"/>
              <a:sym typeface="Montserrat"/>
            </a:endParaRPr>
          </a:p>
          <a:p>
            <a:pPr marL="457200" lvl="0" indent="-317500" algn="l" rtl="0">
              <a:spcBef>
                <a:spcPts val="0"/>
              </a:spcBef>
              <a:spcAft>
                <a:spcPts val="0"/>
              </a:spcAft>
              <a:buClr>
                <a:schemeClr val="dk2"/>
              </a:buClr>
              <a:buSzPts val="1400"/>
              <a:buFont typeface="Montserrat"/>
              <a:buAutoNum type="arabicPeriod"/>
            </a:pPr>
            <a:r>
              <a:rPr lang="en" sz="1400" b="1">
                <a:solidFill>
                  <a:schemeClr val="dk2"/>
                </a:solidFill>
                <a:latin typeface="Montserrat"/>
                <a:ea typeface="Montserrat"/>
                <a:cs typeface="Montserrat"/>
                <a:sym typeface="Montserrat"/>
              </a:rPr>
              <a:t>Don’t present a problem without a solution -</a:t>
            </a:r>
            <a:r>
              <a:rPr lang="en" sz="1400">
                <a:solidFill>
                  <a:schemeClr val="dk2"/>
                </a:solidFill>
                <a:latin typeface="Montserrat"/>
                <a:ea typeface="Montserrat"/>
                <a:cs typeface="Montserrat"/>
                <a:sym typeface="Montserrat"/>
              </a:rPr>
              <a:t> Set the tone by preparing some potential solutions to share during your meeting.</a:t>
            </a:r>
            <a:endParaRPr sz="1400">
              <a:solidFill>
                <a:schemeClr val="dk2"/>
              </a:solidFill>
              <a:latin typeface="Montserrat"/>
              <a:ea typeface="Montserrat"/>
              <a:cs typeface="Montserrat"/>
              <a:sym typeface="Montserrat"/>
            </a:endParaRPr>
          </a:p>
          <a:p>
            <a:pPr marL="0" lvl="0" indent="0" algn="l" rtl="0">
              <a:spcBef>
                <a:spcPts val="1200"/>
              </a:spcBef>
              <a:spcAft>
                <a:spcPts val="0"/>
              </a:spcAft>
              <a:buNone/>
            </a:pPr>
            <a:endParaRPr sz="1400">
              <a:solidFill>
                <a:schemeClr val="dk2"/>
              </a:solidFill>
              <a:latin typeface="Montserrat"/>
              <a:ea typeface="Montserrat"/>
              <a:cs typeface="Montserrat"/>
              <a:sym typeface="Montserrat"/>
            </a:endParaRPr>
          </a:p>
          <a:p>
            <a:pPr marL="0" lvl="0" indent="0" algn="l" rtl="0">
              <a:spcBef>
                <a:spcPts val="1200"/>
              </a:spcBef>
              <a:spcAft>
                <a:spcPts val="1200"/>
              </a:spcAft>
              <a:buNone/>
            </a:pPr>
            <a:endParaRPr sz="1400">
              <a:solidFill>
                <a:schemeClr val="dk2"/>
              </a:solidFill>
              <a:latin typeface="Montserrat"/>
              <a:ea typeface="Montserrat"/>
              <a:cs typeface="Montserrat"/>
              <a:sym typeface="Montserrat"/>
            </a:endParaRPr>
          </a:p>
        </p:txBody>
      </p:sp>
      <p:pic>
        <p:nvPicPr>
          <p:cNvPr id="258" name="Google Shape;258;p42"/>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p:nvPr/>
        </p:nvSpPr>
        <p:spPr>
          <a:xfrm>
            <a:off x="3297500" y="1165742"/>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43"/>
          <p:cNvGrpSpPr/>
          <p:nvPr/>
        </p:nvGrpSpPr>
        <p:grpSpPr>
          <a:xfrm>
            <a:off x="5214050" y="851700"/>
            <a:ext cx="2247101" cy="680372"/>
            <a:chOff x="5214050" y="851700"/>
            <a:chExt cx="2247101" cy="680372"/>
          </a:xfrm>
        </p:grpSpPr>
        <p:cxnSp>
          <p:nvCxnSpPr>
            <p:cNvPr id="265" name="Google Shape;265;p43"/>
            <p:cNvCxnSpPr/>
            <p:nvPr/>
          </p:nvCxnSpPr>
          <p:spPr>
            <a:xfrm flipH="1">
              <a:off x="5214050" y="1153772"/>
              <a:ext cx="273000" cy="378300"/>
            </a:xfrm>
            <a:prstGeom prst="straightConnector1">
              <a:avLst/>
            </a:prstGeom>
            <a:noFill/>
            <a:ln w="19050" cap="flat" cmpd="sng">
              <a:solidFill>
                <a:srgbClr val="2F2F2F"/>
              </a:solidFill>
              <a:prstDash val="solid"/>
              <a:round/>
              <a:headEnd type="oval" w="med" len="med"/>
              <a:tailEnd type="none" w="sm" len="sm"/>
            </a:ln>
          </p:spPr>
        </p:cxnSp>
        <p:sp>
          <p:nvSpPr>
            <p:cNvPr id="266" name="Google Shape;266;p43"/>
            <p:cNvSpPr txBox="1"/>
            <p:nvPr/>
          </p:nvSpPr>
          <p:spPr>
            <a:xfrm>
              <a:off x="5514151" y="851700"/>
              <a:ext cx="19470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a:solidFill>
                    <a:schemeClr val="lt1"/>
                  </a:solidFill>
                  <a:latin typeface="Montserrat"/>
                  <a:ea typeface="Montserrat"/>
                  <a:cs typeface="Montserrat"/>
                  <a:sym typeface="Montserrat"/>
                </a:rPr>
                <a:t>1. Identify Your Difference</a:t>
              </a:r>
              <a:endParaRPr sz="6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800">
                  <a:solidFill>
                    <a:schemeClr val="lt1"/>
                  </a:solidFill>
                  <a:latin typeface="Montserrat"/>
                  <a:ea typeface="Montserrat"/>
                  <a:cs typeface="Montserrat"/>
                  <a:sym typeface="Montserrat"/>
                </a:rPr>
                <a:t>Map your offer to the needs of your customer base</a:t>
              </a:r>
              <a:endParaRPr sz="800">
                <a:solidFill>
                  <a:schemeClr val="lt1"/>
                </a:solidFill>
                <a:latin typeface="Montserrat"/>
                <a:ea typeface="Montserrat"/>
                <a:cs typeface="Montserrat"/>
                <a:sym typeface="Montserrat"/>
              </a:endParaRPr>
            </a:p>
          </p:txBody>
        </p:sp>
      </p:grpSp>
      <p:grpSp>
        <p:nvGrpSpPr>
          <p:cNvPr id="267" name="Google Shape;267;p43"/>
          <p:cNvGrpSpPr/>
          <p:nvPr/>
        </p:nvGrpSpPr>
        <p:grpSpPr>
          <a:xfrm>
            <a:off x="1150825" y="546900"/>
            <a:ext cx="2757136" cy="985172"/>
            <a:chOff x="1150825" y="546900"/>
            <a:chExt cx="2757136" cy="985172"/>
          </a:xfrm>
        </p:grpSpPr>
        <p:cxnSp>
          <p:nvCxnSpPr>
            <p:cNvPr id="268" name="Google Shape;268;p43"/>
            <p:cNvCxnSpPr/>
            <p:nvPr/>
          </p:nvCxnSpPr>
          <p:spPr>
            <a:xfrm>
              <a:off x="3634961" y="1153772"/>
              <a:ext cx="273000" cy="378300"/>
            </a:xfrm>
            <a:prstGeom prst="straightConnector1">
              <a:avLst/>
            </a:prstGeom>
            <a:noFill/>
            <a:ln w="19050" cap="flat" cmpd="sng">
              <a:solidFill>
                <a:srgbClr val="AAAAAA"/>
              </a:solidFill>
              <a:prstDash val="solid"/>
              <a:round/>
              <a:headEnd type="oval" w="med" len="med"/>
              <a:tailEnd type="none" w="sm" len="sm"/>
            </a:ln>
          </p:spPr>
        </p:cxnSp>
        <p:sp>
          <p:nvSpPr>
            <p:cNvPr id="269" name="Google Shape;269;p43"/>
            <p:cNvSpPr txBox="1"/>
            <p:nvPr/>
          </p:nvSpPr>
          <p:spPr>
            <a:xfrm>
              <a:off x="1150825" y="546900"/>
              <a:ext cx="23703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800" b="1">
                  <a:solidFill>
                    <a:schemeClr val="lt1"/>
                  </a:solidFill>
                  <a:latin typeface="Montserrat"/>
                  <a:ea typeface="Montserrat"/>
                  <a:cs typeface="Montserrat"/>
                  <a:sym typeface="Montserrat"/>
                </a:rPr>
                <a:t>5. Focus on Service</a:t>
              </a:r>
              <a:endParaRPr sz="600" b="1">
                <a:solidFill>
                  <a:schemeClr val="lt1"/>
                </a:solidFill>
                <a:latin typeface="Montserrat"/>
                <a:ea typeface="Montserrat"/>
                <a:cs typeface="Montserrat"/>
                <a:sym typeface="Montserrat"/>
              </a:endParaRPr>
            </a:p>
            <a:p>
              <a:pPr marL="0" lvl="0" indent="0" algn="r" rtl="0">
                <a:lnSpc>
                  <a:spcPct val="115000"/>
                </a:lnSpc>
                <a:spcBef>
                  <a:spcPts val="0"/>
                </a:spcBef>
                <a:spcAft>
                  <a:spcPts val="0"/>
                </a:spcAft>
                <a:buNone/>
              </a:pPr>
              <a:r>
                <a:rPr lang="en" sz="800">
                  <a:solidFill>
                    <a:schemeClr val="lt1"/>
                  </a:solidFill>
                  <a:latin typeface="Montserrat"/>
                  <a:ea typeface="Montserrat"/>
                  <a:cs typeface="Montserrat"/>
                  <a:sym typeface="Montserrat"/>
                </a:rPr>
                <a:t>Continue to communicate how you are addressing developmental milestones with your services and providing value</a:t>
              </a:r>
              <a:r>
                <a:rPr lang="en" sz="800" b="1">
                  <a:solidFill>
                    <a:schemeClr val="lt1"/>
                  </a:solidFill>
                  <a:latin typeface="Montserrat"/>
                  <a:ea typeface="Montserrat"/>
                  <a:cs typeface="Montserrat"/>
                  <a:sym typeface="Montserrat"/>
                </a:rPr>
                <a:t> </a:t>
              </a:r>
              <a:endParaRPr sz="800" b="1">
                <a:solidFill>
                  <a:schemeClr val="lt1"/>
                </a:solidFill>
                <a:latin typeface="Montserrat"/>
                <a:ea typeface="Montserrat"/>
                <a:cs typeface="Montserrat"/>
                <a:sym typeface="Montserrat"/>
              </a:endParaRPr>
            </a:p>
          </p:txBody>
        </p:sp>
      </p:grpSp>
      <p:grpSp>
        <p:nvGrpSpPr>
          <p:cNvPr id="270" name="Google Shape;270;p43"/>
          <p:cNvGrpSpPr/>
          <p:nvPr/>
        </p:nvGrpSpPr>
        <p:grpSpPr>
          <a:xfrm>
            <a:off x="5625475" y="2586174"/>
            <a:ext cx="1947079" cy="669600"/>
            <a:chOff x="5625475" y="2586174"/>
            <a:chExt cx="1947079" cy="669600"/>
          </a:xfrm>
        </p:grpSpPr>
        <p:cxnSp>
          <p:nvCxnSpPr>
            <p:cNvPr id="271" name="Google Shape;271;p43"/>
            <p:cNvCxnSpPr/>
            <p:nvPr/>
          </p:nvCxnSpPr>
          <p:spPr>
            <a:xfrm rot="10800000">
              <a:off x="5625475" y="2771675"/>
              <a:ext cx="442200" cy="153300"/>
            </a:xfrm>
            <a:prstGeom prst="straightConnector1">
              <a:avLst/>
            </a:prstGeom>
            <a:noFill/>
            <a:ln w="19050" cap="flat" cmpd="sng">
              <a:solidFill>
                <a:srgbClr val="505050"/>
              </a:solidFill>
              <a:prstDash val="solid"/>
              <a:round/>
              <a:headEnd type="oval" w="med" len="med"/>
              <a:tailEnd type="none" w="sm" len="sm"/>
            </a:ln>
          </p:spPr>
        </p:cxnSp>
        <p:sp>
          <p:nvSpPr>
            <p:cNvPr id="272" name="Google Shape;272;p43"/>
            <p:cNvSpPr txBox="1"/>
            <p:nvPr/>
          </p:nvSpPr>
          <p:spPr>
            <a:xfrm>
              <a:off x="6077354" y="2586174"/>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a:solidFill>
                    <a:schemeClr val="lt1"/>
                  </a:solidFill>
                  <a:latin typeface="Montserrat"/>
                  <a:ea typeface="Montserrat"/>
                  <a:cs typeface="Montserrat"/>
                  <a:sym typeface="Montserrat"/>
                </a:rPr>
                <a:t>2. Craft Your Story</a:t>
              </a:r>
              <a:endParaRPr sz="8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800">
                  <a:solidFill>
                    <a:schemeClr val="lt1"/>
                  </a:solidFill>
                  <a:latin typeface="Montserrat"/>
                  <a:ea typeface="Montserrat"/>
                  <a:cs typeface="Montserrat"/>
                  <a:sym typeface="Montserrat"/>
                </a:rPr>
                <a:t>Outline your unique points of difference </a:t>
              </a:r>
              <a:endParaRPr sz="800">
                <a:solidFill>
                  <a:schemeClr val="lt1"/>
                </a:solidFill>
                <a:latin typeface="Montserrat"/>
                <a:ea typeface="Montserrat"/>
                <a:cs typeface="Montserrat"/>
                <a:sym typeface="Montserrat"/>
              </a:endParaRPr>
            </a:p>
          </p:txBody>
        </p:sp>
      </p:grpSp>
      <p:grpSp>
        <p:nvGrpSpPr>
          <p:cNvPr id="273" name="Google Shape;273;p43"/>
          <p:cNvGrpSpPr/>
          <p:nvPr/>
        </p:nvGrpSpPr>
        <p:grpSpPr>
          <a:xfrm>
            <a:off x="1033400" y="2571675"/>
            <a:ext cx="2476275" cy="804300"/>
            <a:chOff x="1033400" y="2571675"/>
            <a:chExt cx="2476275" cy="804300"/>
          </a:xfrm>
        </p:grpSpPr>
        <p:cxnSp>
          <p:nvCxnSpPr>
            <p:cNvPr id="274" name="Google Shape;274;p43"/>
            <p:cNvCxnSpPr/>
            <p:nvPr/>
          </p:nvCxnSpPr>
          <p:spPr>
            <a:xfrm rot="10800000" flipH="1">
              <a:off x="3059375" y="2771675"/>
              <a:ext cx="450300" cy="145200"/>
            </a:xfrm>
            <a:prstGeom prst="straightConnector1">
              <a:avLst/>
            </a:prstGeom>
            <a:noFill/>
            <a:ln w="19050" cap="flat" cmpd="sng">
              <a:solidFill>
                <a:srgbClr val="505050"/>
              </a:solidFill>
              <a:prstDash val="solid"/>
              <a:round/>
              <a:headEnd type="oval" w="med" len="med"/>
              <a:tailEnd type="none" w="sm" len="sm"/>
            </a:ln>
          </p:spPr>
        </p:cxnSp>
        <p:sp>
          <p:nvSpPr>
            <p:cNvPr id="275" name="Google Shape;275;p43"/>
            <p:cNvSpPr txBox="1"/>
            <p:nvPr/>
          </p:nvSpPr>
          <p:spPr>
            <a:xfrm>
              <a:off x="1033400" y="2571675"/>
              <a:ext cx="2016300" cy="8043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800" b="1">
                  <a:solidFill>
                    <a:schemeClr val="lt1"/>
                  </a:solidFill>
                  <a:latin typeface="Montserrat"/>
                  <a:ea typeface="Montserrat"/>
                  <a:cs typeface="Montserrat"/>
                  <a:sym typeface="Montserrat"/>
                </a:rPr>
                <a:t>4. Build Trust</a:t>
              </a:r>
              <a:endParaRPr sz="800" b="1">
                <a:solidFill>
                  <a:schemeClr val="lt1"/>
                </a:solidFill>
                <a:latin typeface="Montserrat"/>
                <a:ea typeface="Montserrat"/>
                <a:cs typeface="Montserrat"/>
                <a:sym typeface="Montserrat"/>
              </a:endParaRPr>
            </a:p>
            <a:p>
              <a:pPr marL="0" lvl="0" indent="0" algn="r" rtl="0">
                <a:lnSpc>
                  <a:spcPct val="115000"/>
                </a:lnSpc>
                <a:spcBef>
                  <a:spcPts val="0"/>
                </a:spcBef>
                <a:spcAft>
                  <a:spcPts val="0"/>
                </a:spcAft>
                <a:buNone/>
              </a:pPr>
              <a:r>
                <a:rPr lang="en" sz="800">
                  <a:solidFill>
                    <a:schemeClr val="lt1"/>
                  </a:solidFill>
                  <a:latin typeface="Montserrat"/>
                  <a:ea typeface="Montserrat"/>
                  <a:cs typeface="Montserrat"/>
                  <a:sym typeface="Montserrat"/>
                </a:rPr>
                <a:t>Create a feedback loop to ensure you are providing value to your families</a:t>
              </a:r>
              <a:endParaRPr sz="800">
                <a:solidFill>
                  <a:schemeClr val="lt1"/>
                </a:solidFill>
                <a:latin typeface="Montserrat"/>
                <a:ea typeface="Montserrat"/>
                <a:cs typeface="Montserrat"/>
                <a:sym typeface="Montserrat"/>
              </a:endParaRPr>
            </a:p>
          </p:txBody>
        </p:sp>
      </p:grpSp>
      <p:grpSp>
        <p:nvGrpSpPr>
          <p:cNvPr id="276" name="Google Shape;276;p43"/>
          <p:cNvGrpSpPr/>
          <p:nvPr/>
        </p:nvGrpSpPr>
        <p:grpSpPr>
          <a:xfrm>
            <a:off x="3808226" y="3541000"/>
            <a:ext cx="1495200" cy="1137936"/>
            <a:chOff x="3808226" y="3541000"/>
            <a:chExt cx="1495200" cy="1137936"/>
          </a:xfrm>
        </p:grpSpPr>
        <p:cxnSp>
          <p:nvCxnSpPr>
            <p:cNvPr id="277" name="Google Shape;277;p43"/>
            <p:cNvCxnSpPr/>
            <p:nvPr/>
          </p:nvCxnSpPr>
          <p:spPr>
            <a:xfrm rot="10800000">
              <a:off x="4563402" y="3541000"/>
              <a:ext cx="0" cy="489600"/>
            </a:xfrm>
            <a:prstGeom prst="straightConnector1">
              <a:avLst/>
            </a:prstGeom>
            <a:noFill/>
            <a:ln w="19050" cap="flat" cmpd="sng">
              <a:solidFill>
                <a:srgbClr val="2F2F2F"/>
              </a:solidFill>
              <a:prstDash val="solid"/>
              <a:round/>
              <a:headEnd type="oval" w="med" len="med"/>
              <a:tailEnd type="none" w="sm" len="sm"/>
            </a:ln>
          </p:spPr>
        </p:cxnSp>
        <p:sp>
          <p:nvSpPr>
            <p:cNvPr id="278" name="Google Shape;278;p43"/>
            <p:cNvSpPr txBox="1"/>
            <p:nvPr/>
          </p:nvSpPr>
          <p:spPr>
            <a:xfrm>
              <a:off x="3808226" y="4009336"/>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b="1">
                  <a:solidFill>
                    <a:schemeClr val="lt1"/>
                  </a:solidFill>
                  <a:latin typeface="Montserrat"/>
                  <a:ea typeface="Montserrat"/>
                  <a:cs typeface="Montserrat"/>
                  <a:sym typeface="Montserrat"/>
                </a:rPr>
                <a:t>3. Establish Your Voice</a:t>
              </a:r>
              <a:endParaRPr sz="800" b="1">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800">
                  <a:solidFill>
                    <a:schemeClr val="lt1"/>
                  </a:solidFill>
                  <a:latin typeface="Montserrat"/>
                  <a:ea typeface="Montserrat"/>
                  <a:cs typeface="Montserrat"/>
                  <a:sym typeface="Montserrat"/>
                </a:rPr>
                <a:t>Reiterate your offering in the same voice continuously to your customers</a:t>
              </a:r>
              <a:endParaRPr sz="800">
                <a:solidFill>
                  <a:schemeClr val="lt1"/>
                </a:solidFill>
                <a:latin typeface="Montserrat"/>
                <a:ea typeface="Montserrat"/>
                <a:cs typeface="Montserrat"/>
                <a:sym typeface="Montserrat"/>
              </a:endParaRPr>
            </a:p>
          </p:txBody>
        </p:sp>
      </p:grpSp>
      <p:sp>
        <p:nvSpPr>
          <p:cNvPr id="279" name="Google Shape;279;p43"/>
          <p:cNvSpPr/>
          <p:nvPr/>
        </p:nvSpPr>
        <p:spPr>
          <a:xfrm rot="1800047">
            <a:off x="3219843" y="1086434"/>
            <a:ext cx="2690936" cy="2690936"/>
          </a:xfrm>
          <a:prstGeom prst="blockArc">
            <a:avLst>
              <a:gd name="adj1" fmla="val 14414370"/>
              <a:gd name="adj2" fmla="val 18998613"/>
              <a:gd name="adj3" fmla="val 8907"/>
            </a:avLst>
          </a:prstGeom>
          <a:solidFill>
            <a:srgbClr val="2F2F2F"/>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3"/>
          <p:cNvSpPr/>
          <p:nvPr/>
        </p:nvSpPr>
        <p:spPr>
          <a:xfrm rot="-9000757" flipH="1">
            <a:off x="3225716" y="1084808"/>
            <a:ext cx="2690226" cy="2690226"/>
          </a:xfrm>
          <a:prstGeom prst="blockArc">
            <a:avLst>
              <a:gd name="adj1" fmla="val 20178804"/>
              <a:gd name="adj2" fmla="val 2623923"/>
              <a:gd name="adj3" fmla="val 8858"/>
            </a:avLst>
          </a:prstGeom>
          <a:solidFill>
            <a:srgbClr val="505050"/>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3"/>
          <p:cNvSpPr txBox="1"/>
          <p:nvPr/>
        </p:nvSpPr>
        <p:spPr>
          <a:xfrm>
            <a:off x="3845784" y="2056460"/>
            <a:ext cx="1443600" cy="804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a:solidFill>
                  <a:schemeClr val="lt1"/>
                </a:solidFill>
                <a:latin typeface="Montserrat"/>
                <a:ea typeface="Montserrat"/>
                <a:cs typeface="Montserrat"/>
                <a:sym typeface="Montserrat"/>
              </a:rPr>
              <a:t>Building Relationships </a:t>
            </a:r>
            <a:endParaRPr sz="1200">
              <a:solidFill>
                <a:schemeClr val="lt1"/>
              </a:solidFill>
              <a:latin typeface="Montserrat"/>
              <a:ea typeface="Montserrat"/>
              <a:cs typeface="Montserrat"/>
              <a:sym typeface="Montserrat"/>
            </a:endParaRPr>
          </a:p>
        </p:txBody>
      </p:sp>
      <p:sp>
        <p:nvSpPr>
          <p:cNvPr id="282" name="Google Shape;282;p43"/>
          <p:cNvSpPr/>
          <p:nvPr/>
        </p:nvSpPr>
        <p:spPr>
          <a:xfrm rot="-3781968">
            <a:off x="5556765" y="1857984"/>
            <a:ext cx="363191" cy="363191"/>
          </a:xfrm>
          <a:prstGeom prst="rtTriangle">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3"/>
          <p:cNvSpPr/>
          <p:nvPr/>
        </p:nvSpPr>
        <p:spPr>
          <a:xfrm rot="-1800109" flipH="1">
            <a:off x="3215030" y="1082474"/>
            <a:ext cx="2696852" cy="2696852"/>
          </a:xfrm>
          <a:prstGeom prst="blockArc">
            <a:avLst>
              <a:gd name="adj1" fmla="val 14334136"/>
              <a:gd name="adj2" fmla="val 18854681"/>
              <a:gd name="adj3" fmla="val 8846"/>
            </a:avLst>
          </a:prstGeom>
          <a:solidFill>
            <a:srgbClr val="AAAAA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3"/>
          <p:cNvSpPr/>
          <p:nvPr/>
        </p:nvSpPr>
        <p:spPr>
          <a:xfrm rot="9000757">
            <a:off x="3207432" y="1087633"/>
            <a:ext cx="2690226" cy="2690226"/>
          </a:xfrm>
          <a:prstGeom prst="blockArc">
            <a:avLst>
              <a:gd name="adj1" fmla="val 20184517"/>
              <a:gd name="adj2" fmla="val 3007258"/>
              <a:gd name="adj3" fmla="val 9336"/>
            </a:avLst>
          </a:prstGeom>
          <a:solidFill>
            <a:srgbClr val="505050"/>
          </a:solidFill>
          <a:ln w="9525" cap="flat" cmpd="sng">
            <a:solidFill>
              <a:srgbClr val="505050"/>
            </a:solidFill>
            <a:prstDash val="solid"/>
            <a:round/>
            <a:headEnd type="none" w="sm" len="sm"/>
            <a:tailEnd type="none" w="sm" len="sm"/>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3"/>
          <p:cNvSpPr/>
          <p:nvPr/>
        </p:nvSpPr>
        <p:spPr>
          <a:xfrm rot="-9000757" flipH="1">
            <a:off x="3207528" y="1089158"/>
            <a:ext cx="2690226" cy="2690226"/>
          </a:xfrm>
          <a:prstGeom prst="blockArc">
            <a:avLst>
              <a:gd name="adj1" fmla="val 15738599"/>
              <a:gd name="adj2" fmla="val 20008131"/>
              <a:gd name="adj3" fmla="val 9063"/>
            </a:avLst>
          </a:prstGeom>
          <a:solidFill>
            <a:srgbClr val="2F2F2F"/>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3"/>
          <p:cNvSpPr/>
          <p:nvPr/>
        </p:nvSpPr>
        <p:spPr>
          <a:xfrm rot="9240359">
            <a:off x="3213511" y="1857690"/>
            <a:ext cx="363469" cy="363469"/>
          </a:xfrm>
          <a:prstGeom prst="rtTriangle">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3"/>
          <p:cNvSpPr/>
          <p:nvPr/>
        </p:nvSpPr>
        <p:spPr>
          <a:xfrm rot="476150">
            <a:off x="5119958" y="3239200"/>
            <a:ext cx="362875" cy="362875"/>
          </a:xfrm>
          <a:prstGeom prst="rtTriangle">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3"/>
          <p:cNvSpPr/>
          <p:nvPr/>
        </p:nvSpPr>
        <p:spPr>
          <a:xfrm rot="4857950">
            <a:off x="3653723" y="3239151"/>
            <a:ext cx="363003" cy="363003"/>
          </a:xfrm>
          <a:prstGeom prst="rtTriangle">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3"/>
          <p:cNvSpPr/>
          <p:nvPr/>
        </p:nvSpPr>
        <p:spPr>
          <a:xfrm rot="-8100000">
            <a:off x="4382715" y="1027393"/>
            <a:ext cx="363170" cy="363170"/>
          </a:xfrm>
          <a:prstGeom prst="rtTriangle">
            <a:avLst/>
          </a:prstGeom>
          <a:solidFill>
            <a:srgbClr val="AA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 name="Google Shape;290;p43"/>
          <p:cNvPicPr preferRelativeResize="0"/>
          <p:nvPr/>
        </p:nvPicPr>
        <p:blipFill>
          <a:blip r:embed="rId3">
            <a:alphaModFix/>
          </a:blip>
          <a:stretch>
            <a:fillRect/>
          </a:stretch>
        </p:blipFill>
        <p:spPr>
          <a:xfrm>
            <a:off x="8307325" y="4500575"/>
            <a:ext cx="807150" cy="538100"/>
          </a:xfrm>
          <a:prstGeom prst="rect">
            <a:avLst/>
          </a:prstGeom>
          <a:noFill/>
          <a:ln>
            <a:noFill/>
          </a:ln>
        </p:spPr>
      </p:pic>
      <p:pic>
        <p:nvPicPr>
          <p:cNvPr id="291" name="Google Shape;291;p43"/>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b="1">
                <a:latin typeface="Montserrat"/>
                <a:ea typeface="Montserrat"/>
                <a:cs typeface="Montserrat"/>
                <a:sym typeface="Montserrat"/>
              </a:rPr>
              <a:t>Welcome!</a:t>
            </a:r>
            <a:endParaRPr sz="4000" b="1">
              <a:latin typeface="Montserrat"/>
              <a:ea typeface="Montserrat"/>
              <a:cs typeface="Montserrat"/>
              <a:sym typeface="Montserrat"/>
            </a:endParaRPr>
          </a:p>
        </p:txBody>
      </p:sp>
      <p:pic>
        <p:nvPicPr>
          <p:cNvPr id="121" name="Google Shape;121;p26"/>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4"/>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b="1">
                <a:latin typeface="Montserrat"/>
                <a:ea typeface="Montserrat"/>
                <a:cs typeface="Montserrat"/>
                <a:sym typeface="Montserrat"/>
              </a:rPr>
              <a:t>:: Community Engagement</a:t>
            </a:r>
            <a:endParaRPr sz="4000" b="1">
              <a:latin typeface="Montserrat"/>
              <a:ea typeface="Montserrat"/>
              <a:cs typeface="Montserrat"/>
              <a:sym typeface="Montserrat"/>
            </a:endParaRPr>
          </a:p>
          <a:p>
            <a:pPr marL="0" lvl="0" indent="0" algn="l" rtl="0">
              <a:spcBef>
                <a:spcPts val="0"/>
              </a:spcBef>
              <a:spcAft>
                <a:spcPts val="0"/>
              </a:spcAft>
              <a:buNone/>
            </a:pPr>
            <a:r>
              <a:rPr lang="en" sz="1400" b="1">
                <a:latin typeface="Montserrat"/>
                <a:ea typeface="Montserrat"/>
                <a:cs typeface="Montserrat"/>
                <a:sym typeface="Montserrat"/>
              </a:rPr>
              <a:t>Grassroots Techniques</a:t>
            </a:r>
            <a:endParaRPr sz="1400" b="1">
              <a:latin typeface="Montserrat"/>
              <a:ea typeface="Montserrat"/>
              <a:cs typeface="Montserrat"/>
              <a:sym typeface="Montserrat"/>
            </a:endParaRPr>
          </a:p>
        </p:txBody>
      </p:sp>
      <p:pic>
        <p:nvPicPr>
          <p:cNvPr id="297" name="Google Shape;297;p44"/>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a:latin typeface="Montserrat"/>
                <a:ea typeface="Montserrat"/>
                <a:cs typeface="Montserrat"/>
                <a:sym typeface="Montserrat"/>
              </a:rPr>
              <a:t>Community Engagement</a:t>
            </a:r>
            <a:endParaRPr sz="2400" b="1">
              <a:latin typeface="Montserrat"/>
              <a:ea typeface="Montserrat"/>
              <a:cs typeface="Montserrat"/>
              <a:sym typeface="Montserrat"/>
            </a:endParaRPr>
          </a:p>
          <a:p>
            <a:pPr marL="0" lvl="0" indent="0" algn="l" rtl="0">
              <a:spcBef>
                <a:spcPts val="0"/>
              </a:spcBef>
              <a:spcAft>
                <a:spcPts val="0"/>
              </a:spcAft>
              <a:buNone/>
            </a:pPr>
            <a:r>
              <a:rPr lang="en" sz="1400" b="1">
                <a:latin typeface="Montserrat"/>
                <a:ea typeface="Montserrat"/>
                <a:cs typeface="Montserrat"/>
                <a:sym typeface="Montserrat"/>
              </a:rPr>
              <a:t>Online</a:t>
            </a:r>
            <a:endParaRPr sz="1400">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pic>
        <p:nvPicPr>
          <p:cNvPr id="303" name="Google Shape;303;p45"/>
          <p:cNvPicPr preferRelativeResize="0"/>
          <p:nvPr/>
        </p:nvPicPr>
        <p:blipFill>
          <a:blip r:embed="rId3">
            <a:alphaModFix/>
          </a:blip>
          <a:stretch>
            <a:fillRect/>
          </a:stretch>
        </p:blipFill>
        <p:spPr>
          <a:xfrm>
            <a:off x="8307325" y="4500575"/>
            <a:ext cx="807150" cy="538100"/>
          </a:xfrm>
          <a:prstGeom prst="rect">
            <a:avLst/>
          </a:prstGeom>
          <a:noFill/>
          <a:ln>
            <a:noFill/>
          </a:ln>
        </p:spPr>
      </p:pic>
      <p:sp>
        <p:nvSpPr>
          <p:cNvPr id="304" name="Google Shape;304;p45"/>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Add content to your Facebook Business page (1-3x/week)</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Posts about relevant topics to parents</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Images of your center and activities with the children</a:t>
            </a:r>
            <a:endParaRPr sz="1200">
              <a:solidFill>
                <a:schemeClr val="dk2"/>
              </a:solidFill>
              <a:latin typeface="Montserrat"/>
              <a:ea typeface="Montserrat"/>
              <a:cs typeface="Montserrat"/>
              <a:sym typeface="Montserrat"/>
            </a:endParaRPr>
          </a:p>
          <a:p>
            <a:pPr marL="1371600" lvl="2"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Reiterate milestones</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Information about your program (ex. Time to register)</a:t>
            </a:r>
            <a:endParaRPr sz="1200">
              <a:solidFill>
                <a:schemeClr val="dk2"/>
              </a:solidFill>
              <a:latin typeface="Montserrat"/>
              <a:ea typeface="Montserrat"/>
              <a:cs typeface="Montserrat"/>
              <a:sym typeface="Montserrat"/>
            </a:endParaRPr>
          </a:p>
          <a:p>
            <a:pPr marL="914400" lvl="0" indent="0" algn="l" rtl="0">
              <a:lnSpc>
                <a:spcPct val="100000"/>
              </a:lnSpc>
              <a:spcBef>
                <a:spcPts val="0"/>
              </a:spcBef>
              <a:spcAft>
                <a:spcPts val="0"/>
              </a:spcAft>
              <a:buNone/>
            </a:pPr>
            <a:endParaRPr sz="1200">
              <a:solidFill>
                <a:schemeClr val="dk2"/>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Join online parent groups in your community</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Search Facebook for “childcare in &lt;insert city name&gt;”</a:t>
            </a:r>
            <a:endParaRPr sz="1200">
              <a:solidFill>
                <a:schemeClr val="dk2"/>
              </a:solidFill>
              <a:latin typeface="Montserrat"/>
              <a:ea typeface="Montserrat"/>
              <a:cs typeface="Montserrat"/>
              <a:sym typeface="Montserrat"/>
            </a:endParaRPr>
          </a:p>
          <a:p>
            <a:pPr marL="914400" lvl="0" indent="0" algn="l" rtl="0">
              <a:lnSpc>
                <a:spcPct val="100000"/>
              </a:lnSpc>
              <a:spcBef>
                <a:spcPts val="0"/>
              </a:spcBef>
              <a:spcAft>
                <a:spcPts val="0"/>
              </a:spcAft>
              <a:buNone/>
            </a:pPr>
            <a:endParaRPr sz="1200">
              <a:solidFill>
                <a:schemeClr val="dk2"/>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Find others passionate about helping children and their families thrive</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Professionals (ex. Early interventionists; speech therapists)</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Local nonprofits that support children and families</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Other SC First Steps 4K providers </a:t>
            </a:r>
            <a:endParaRPr sz="1200">
              <a:solidFill>
                <a:schemeClr val="dk2"/>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Shape 308"/>
        <p:cNvGrpSpPr/>
        <p:nvPr/>
      </p:nvGrpSpPr>
      <p:grpSpPr>
        <a:xfrm>
          <a:off x="0" y="0"/>
          <a:ext cx="0" cy="0"/>
          <a:chOff x="0" y="0"/>
          <a:chExt cx="0" cy="0"/>
        </a:xfrm>
      </p:grpSpPr>
      <p:sp>
        <p:nvSpPr>
          <p:cNvPr id="309" name="Google Shape;309;p46"/>
          <p:cNvSpPr/>
          <p:nvPr/>
        </p:nvSpPr>
        <p:spPr>
          <a:xfrm>
            <a:off x="6536700" y="0"/>
            <a:ext cx="2607300" cy="45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Montserrat"/>
                <a:ea typeface="Montserrat"/>
                <a:cs typeface="Montserrat"/>
                <a:sym typeface="Montserrat"/>
              </a:rPr>
              <a:t>Facebook Profile Badge</a:t>
            </a:r>
            <a:endParaRPr b="1">
              <a:solidFill>
                <a:schemeClr val="lt1"/>
              </a:solidFill>
              <a:latin typeface="Montserrat"/>
              <a:ea typeface="Montserrat"/>
              <a:cs typeface="Montserrat"/>
              <a:sym typeface="Montserrat"/>
            </a:endParaRPr>
          </a:p>
        </p:txBody>
      </p:sp>
      <p:pic>
        <p:nvPicPr>
          <p:cNvPr id="310" name="Google Shape;310;p46"/>
          <p:cNvPicPr preferRelativeResize="0"/>
          <p:nvPr/>
        </p:nvPicPr>
        <p:blipFill>
          <a:blip r:embed="rId3">
            <a:alphaModFix/>
          </a:blip>
          <a:stretch>
            <a:fillRect/>
          </a:stretch>
        </p:blipFill>
        <p:spPr>
          <a:xfrm>
            <a:off x="894526" y="515525"/>
            <a:ext cx="7496498" cy="3985050"/>
          </a:xfrm>
          <a:prstGeom prst="rect">
            <a:avLst/>
          </a:prstGeom>
          <a:noFill/>
          <a:ln>
            <a:noFill/>
          </a:ln>
        </p:spPr>
      </p:pic>
      <p:pic>
        <p:nvPicPr>
          <p:cNvPr id="311" name="Google Shape;311;p46"/>
          <p:cNvPicPr preferRelativeResize="0"/>
          <p:nvPr/>
        </p:nvPicPr>
        <p:blipFill>
          <a:blip r:embed="rId4">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a:latin typeface="Montserrat"/>
                <a:ea typeface="Montserrat"/>
                <a:cs typeface="Montserrat"/>
                <a:sym typeface="Montserrat"/>
              </a:rPr>
              <a:t>Community Engagement</a:t>
            </a:r>
            <a:endParaRPr sz="2400" b="1">
              <a:latin typeface="Montserrat"/>
              <a:ea typeface="Montserrat"/>
              <a:cs typeface="Montserrat"/>
              <a:sym typeface="Montserrat"/>
            </a:endParaRPr>
          </a:p>
          <a:p>
            <a:pPr marL="0" lvl="0" indent="0" algn="l" rtl="0">
              <a:spcBef>
                <a:spcPts val="0"/>
              </a:spcBef>
              <a:spcAft>
                <a:spcPts val="0"/>
              </a:spcAft>
              <a:buNone/>
            </a:pPr>
            <a:r>
              <a:rPr lang="en" sz="1400" b="1">
                <a:latin typeface="Montserrat"/>
                <a:ea typeface="Montserrat"/>
                <a:cs typeface="Montserrat"/>
                <a:sym typeface="Montserrat"/>
              </a:rPr>
              <a:t>Offline</a:t>
            </a:r>
            <a:endParaRPr sz="1400">
              <a:latin typeface="Montserrat"/>
              <a:ea typeface="Montserrat"/>
              <a:cs typeface="Montserrat"/>
              <a:sym typeface="Montserrat"/>
            </a:endParaRPr>
          </a:p>
          <a:p>
            <a:pPr marL="914400" lvl="0" indent="0" algn="l" rtl="0">
              <a:spcBef>
                <a:spcPts val="0"/>
              </a:spcBef>
              <a:spcAft>
                <a:spcPts val="0"/>
              </a:spcAft>
              <a:buNone/>
            </a:pPr>
            <a:endParaRPr sz="1200">
              <a:latin typeface="Montserrat"/>
              <a:ea typeface="Montserrat"/>
              <a:cs typeface="Montserrat"/>
              <a:sym typeface="Montserrat"/>
            </a:endParaRPr>
          </a:p>
        </p:txBody>
      </p:sp>
      <p:pic>
        <p:nvPicPr>
          <p:cNvPr id="317" name="Google Shape;317;p47"/>
          <p:cNvPicPr preferRelativeResize="0"/>
          <p:nvPr/>
        </p:nvPicPr>
        <p:blipFill>
          <a:blip r:embed="rId3">
            <a:alphaModFix/>
          </a:blip>
          <a:stretch>
            <a:fillRect/>
          </a:stretch>
        </p:blipFill>
        <p:spPr>
          <a:xfrm>
            <a:off x="8307325" y="4500575"/>
            <a:ext cx="807150" cy="538100"/>
          </a:xfrm>
          <a:prstGeom prst="rect">
            <a:avLst/>
          </a:prstGeom>
          <a:noFill/>
          <a:ln>
            <a:noFill/>
          </a:ln>
        </p:spPr>
      </p:pic>
      <p:sp>
        <p:nvSpPr>
          <p:cNvPr id="318" name="Google Shape;318;p47"/>
          <p:cNvSpPr/>
          <p:nvPr/>
        </p:nvSpPr>
        <p:spPr>
          <a:xfrm>
            <a:off x="51225" y="4467350"/>
            <a:ext cx="5703000" cy="571200"/>
          </a:xfrm>
          <a:prstGeom prst="rect">
            <a:avLst/>
          </a:prstGeom>
          <a:solidFill>
            <a:schemeClr val="dk1"/>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1200" b="1">
                <a:solidFill>
                  <a:schemeClr val="lt1"/>
                </a:solidFill>
                <a:latin typeface="Montserrat"/>
                <a:ea typeface="Montserrat"/>
                <a:cs typeface="Montserrat"/>
                <a:sym typeface="Montserrat"/>
              </a:rPr>
              <a:t>TIP: </a:t>
            </a:r>
            <a:r>
              <a:rPr lang="en" sz="1100">
                <a:solidFill>
                  <a:schemeClr val="lt1"/>
                </a:solidFill>
                <a:latin typeface="Montserrat"/>
                <a:ea typeface="Montserrat"/>
                <a:cs typeface="Montserrat"/>
                <a:sym typeface="Montserrat"/>
              </a:rPr>
              <a:t>Post testimonials from parents on your social media and websites.</a:t>
            </a:r>
            <a:endParaRPr b="1">
              <a:solidFill>
                <a:schemeClr val="lt1"/>
              </a:solidFill>
              <a:latin typeface="Montserrat"/>
              <a:ea typeface="Montserrat"/>
              <a:cs typeface="Montserrat"/>
              <a:sym typeface="Montserrat"/>
            </a:endParaRPr>
          </a:p>
        </p:txBody>
      </p:sp>
      <p:pic>
        <p:nvPicPr>
          <p:cNvPr id="319" name="Google Shape;319;p47"/>
          <p:cNvPicPr preferRelativeResize="0"/>
          <p:nvPr/>
        </p:nvPicPr>
        <p:blipFill rotWithShape="1">
          <a:blip r:embed="rId4">
            <a:alphaModFix/>
          </a:blip>
          <a:srcRect l="17614" t="11574" r="8931" b="19077"/>
          <a:stretch/>
        </p:blipFill>
        <p:spPr>
          <a:xfrm>
            <a:off x="105650" y="4522550"/>
            <a:ext cx="384600" cy="383100"/>
          </a:xfrm>
          <a:prstGeom prst="ellipse">
            <a:avLst/>
          </a:prstGeom>
          <a:noFill/>
          <a:ln>
            <a:noFill/>
          </a:ln>
        </p:spPr>
      </p:pic>
      <p:pic>
        <p:nvPicPr>
          <p:cNvPr id="320" name="Google Shape;320;p47"/>
          <p:cNvPicPr preferRelativeResize="0"/>
          <p:nvPr/>
        </p:nvPicPr>
        <p:blipFill>
          <a:blip r:embed="rId3">
            <a:alphaModFix/>
          </a:blip>
          <a:stretch>
            <a:fillRect/>
          </a:stretch>
        </p:blipFill>
        <p:spPr>
          <a:xfrm>
            <a:off x="8307325" y="4500575"/>
            <a:ext cx="807150" cy="538100"/>
          </a:xfrm>
          <a:prstGeom prst="rect">
            <a:avLst/>
          </a:prstGeom>
          <a:noFill/>
          <a:ln>
            <a:noFill/>
          </a:ln>
        </p:spPr>
      </p:pic>
      <p:sp>
        <p:nvSpPr>
          <p:cNvPr id="321" name="Google Shape;321;p47"/>
          <p:cNvSpPr txBox="1">
            <a:spLocks noGrp="1"/>
          </p:cNvSpPr>
          <p:nvPr>
            <p:ph type="body" idx="1"/>
          </p:nvPr>
        </p:nvSpPr>
        <p:spPr>
          <a:xfrm>
            <a:off x="471900" y="1919075"/>
            <a:ext cx="8222100" cy="2402400"/>
          </a:xfrm>
          <a:prstGeom prst="rect">
            <a:avLst/>
          </a:prstGeom>
        </p:spPr>
        <p:txBody>
          <a:bodyPr spcFirstLastPara="1" wrap="square" lIns="91425" tIns="91425" rIns="91425" bIns="91425" anchor="t" anchorCtr="0">
            <a:normAutofit/>
          </a:bodyPr>
          <a:lstStyle/>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Host a parent workshop (help children thrive by helping families)</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Gather testimonials from parents</a:t>
            </a:r>
            <a:endParaRPr sz="1200">
              <a:solidFill>
                <a:schemeClr val="dk2"/>
              </a:solidFill>
              <a:latin typeface="Montserrat"/>
              <a:ea typeface="Montserrat"/>
              <a:cs typeface="Montserrat"/>
              <a:sym typeface="Montserrat"/>
            </a:endParaRPr>
          </a:p>
          <a:p>
            <a:pPr marL="914400" lvl="0" indent="0" algn="l" rtl="0">
              <a:lnSpc>
                <a:spcPct val="100000"/>
              </a:lnSpc>
              <a:spcBef>
                <a:spcPts val="0"/>
              </a:spcBef>
              <a:spcAft>
                <a:spcPts val="0"/>
              </a:spcAft>
              <a:buNone/>
            </a:pPr>
            <a:endParaRPr sz="1200">
              <a:solidFill>
                <a:schemeClr val="dk2"/>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Get involved in the business community</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Rotary club</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Local BBB chapter</a:t>
            </a:r>
            <a:endParaRPr sz="1200">
              <a:solidFill>
                <a:schemeClr val="dk2"/>
              </a:solidFill>
              <a:latin typeface="Montserrat"/>
              <a:ea typeface="Montserrat"/>
              <a:cs typeface="Montserrat"/>
              <a:sym typeface="Montserrat"/>
            </a:endParaRPr>
          </a:p>
          <a:p>
            <a:pPr marL="914400" lvl="0" indent="0" algn="l" rtl="0">
              <a:lnSpc>
                <a:spcPct val="100000"/>
              </a:lnSpc>
              <a:spcBef>
                <a:spcPts val="0"/>
              </a:spcBef>
              <a:spcAft>
                <a:spcPts val="0"/>
              </a:spcAft>
              <a:buNone/>
            </a:pPr>
            <a:endParaRPr sz="1200">
              <a:solidFill>
                <a:schemeClr val="dk2"/>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Build community relationships</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Pediatricians</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Realtors</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HR departments of local businesses</a:t>
            </a:r>
            <a:endParaRPr>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8"/>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b="1">
                <a:latin typeface="Montserrat"/>
                <a:ea typeface="Montserrat"/>
                <a:cs typeface="Montserrat"/>
                <a:sym typeface="Montserrat"/>
              </a:rPr>
              <a:t>:: Teacher Recruitment</a:t>
            </a:r>
            <a:endParaRPr sz="4000" b="1">
              <a:latin typeface="Montserrat"/>
              <a:ea typeface="Montserrat"/>
              <a:cs typeface="Montserrat"/>
              <a:sym typeface="Montserrat"/>
            </a:endParaRPr>
          </a:p>
          <a:p>
            <a:pPr marL="0" lvl="0" indent="0" algn="l" rtl="0">
              <a:spcBef>
                <a:spcPts val="0"/>
              </a:spcBef>
              <a:spcAft>
                <a:spcPts val="0"/>
              </a:spcAft>
              <a:buNone/>
            </a:pPr>
            <a:r>
              <a:rPr lang="en" sz="1400" b="1">
                <a:latin typeface="Montserrat"/>
                <a:ea typeface="Montserrat"/>
                <a:cs typeface="Montserrat"/>
                <a:sym typeface="Montserrat"/>
              </a:rPr>
              <a:t>Ideas &amp; Strategies</a:t>
            </a:r>
            <a:endParaRPr sz="1400" b="1">
              <a:latin typeface="Montserrat"/>
              <a:ea typeface="Montserrat"/>
              <a:cs typeface="Montserrat"/>
              <a:sym typeface="Montserrat"/>
            </a:endParaRPr>
          </a:p>
        </p:txBody>
      </p:sp>
      <p:pic>
        <p:nvPicPr>
          <p:cNvPr id="327" name="Google Shape;327;p48"/>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a:latin typeface="Montserrat"/>
                <a:ea typeface="Montserrat"/>
                <a:cs typeface="Montserrat"/>
                <a:sym typeface="Montserrat"/>
              </a:rPr>
              <a:t>Teacher Recruitment</a:t>
            </a:r>
            <a:endParaRPr sz="2400" b="1">
              <a:latin typeface="Montserrat"/>
              <a:ea typeface="Montserrat"/>
              <a:cs typeface="Montserrat"/>
              <a:sym typeface="Montserrat"/>
            </a:endParaRPr>
          </a:p>
          <a:p>
            <a:pPr marL="0" lvl="0" indent="0" algn="l" rtl="0">
              <a:spcBef>
                <a:spcPts val="0"/>
              </a:spcBef>
              <a:spcAft>
                <a:spcPts val="0"/>
              </a:spcAft>
              <a:buNone/>
            </a:pPr>
            <a:r>
              <a:rPr lang="en" sz="1400" b="1">
                <a:latin typeface="Montserrat"/>
                <a:ea typeface="Montserrat"/>
                <a:cs typeface="Montserrat"/>
                <a:sym typeface="Montserrat"/>
              </a:rPr>
              <a:t>Online</a:t>
            </a:r>
            <a:endParaRPr sz="1400">
              <a:latin typeface="Montserrat"/>
              <a:ea typeface="Montserrat"/>
              <a:cs typeface="Montserrat"/>
              <a:sym typeface="Montserrat"/>
            </a:endParaRPr>
          </a:p>
          <a:p>
            <a:pPr marL="457200" lvl="0" indent="0" algn="l" rtl="0">
              <a:spcBef>
                <a:spcPts val="0"/>
              </a:spcBef>
              <a:spcAft>
                <a:spcPts val="0"/>
              </a:spcAft>
              <a:buNone/>
            </a:pPr>
            <a:r>
              <a:rPr lang="en" sz="1200">
                <a:latin typeface="Montserrat"/>
                <a:ea typeface="Montserrat"/>
                <a:cs typeface="Montserrat"/>
                <a:sym typeface="Montserrat"/>
              </a:rPr>
              <a:t> </a:t>
            </a:r>
            <a:endParaRPr sz="1200">
              <a:latin typeface="Montserrat"/>
              <a:ea typeface="Montserrat"/>
              <a:cs typeface="Montserrat"/>
              <a:sym typeface="Montserrat"/>
            </a:endParaRPr>
          </a:p>
        </p:txBody>
      </p:sp>
      <p:pic>
        <p:nvPicPr>
          <p:cNvPr id="333" name="Google Shape;333;p49"/>
          <p:cNvPicPr preferRelativeResize="0"/>
          <p:nvPr/>
        </p:nvPicPr>
        <p:blipFill>
          <a:blip r:embed="rId3">
            <a:alphaModFix/>
          </a:blip>
          <a:stretch>
            <a:fillRect/>
          </a:stretch>
        </p:blipFill>
        <p:spPr>
          <a:xfrm>
            <a:off x="8307325" y="4500575"/>
            <a:ext cx="807150" cy="538100"/>
          </a:xfrm>
          <a:prstGeom prst="rect">
            <a:avLst/>
          </a:prstGeom>
          <a:noFill/>
          <a:ln>
            <a:noFill/>
          </a:ln>
        </p:spPr>
      </p:pic>
      <p:sp>
        <p:nvSpPr>
          <p:cNvPr id="334" name="Google Shape;334;p49"/>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Job posting sites </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SC First Steps career page	</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Indeed: </a:t>
            </a:r>
            <a:r>
              <a:rPr lang="en" sz="1200">
                <a:solidFill>
                  <a:schemeClr val="dk2"/>
                </a:solidFill>
                <a:latin typeface="Montserrat"/>
                <a:ea typeface="Montserrat"/>
                <a:cs typeface="Montserrat"/>
                <a:sym typeface="Montserrat"/>
              </a:rPr>
              <a:t>Posting a job on Indeed is free, and you can pay to boost your post.</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Craigslist:</a:t>
            </a:r>
            <a:r>
              <a:rPr lang="en" sz="1200">
                <a:solidFill>
                  <a:schemeClr val="dk2"/>
                </a:solidFill>
                <a:latin typeface="Montserrat"/>
                <a:ea typeface="Montserrat"/>
                <a:cs typeface="Montserrat"/>
                <a:sym typeface="Montserrat"/>
              </a:rPr>
              <a:t> Job posting fees vary based on the area you are targeting.</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Glassdoor:</a:t>
            </a:r>
            <a:r>
              <a:rPr lang="en" sz="1200">
                <a:solidFill>
                  <a:schemeClr val="dk2"/>
                </a:solidFill>
                <a:latin typeface="Montserrat"/>
                <a:ea typeface="Montserrat"/>
                <a:cs typeface="Montserrat"/>
                <a:sym typeface="Montserrat"/>
              </a:rPr>
              <a:t> If you pay to post a job opening on Indeed, it will automatically be shared on Glassdoor as well.</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Monster:</a:t>
            </a:r>
            <a:r>
              <a:rPr lang="en" sz="1200">
                <a:solidFill>
                  <a:schemeClr val="dk2"/>
                </a:solidFill>
                <a:latin typeface="Montserrat"/>
                <a:ea typeface="Montserrat"/>
                <a:cs typeface="Montserrat"/>
                <a:sym typeface="Montserrat"/>
              </a:rPr>
              <a:t> Monster charges monthly subscription rates but offers a free 7-day trial.</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LinkedIn: </a:t>
            </a:r>
            <a:r>
              <a:rPr lang="en" sz="1200">
                <a:solidFill>
                  <a:schemeClr val="dk2"/>
                </a:solidFill>
                <a:latin typeface="Montserrat"/>
                <a:ea typeface="Montserrat"/>
                <a:cs typeface="Montserrat"/>
                <a:sym typeface="Montserrat"/>
              </a:rPr>
              <a:t>You can pay to promote your job posting using a budget that you set. </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Facebook Marketplace: </a:t>
            </a:r>
            <a:r>
              <a:rPr lang="en" sz="1200">
                <a:solidFill>
                  <a:schemeClr val="dk2"/>
                </a:solidFill>
                <a:latin typeface="Montserrat"/>
                <a:ea typeface="Montserrat"/>
                <a:cs typeface="Montserrat"/>
                <a:sym typeface="Montserrat"/>
              </a:rPr>
              <a:t>You can post a job listing from your Facebook business page.</a:t>
            </a:r>
            <a:endParaRPr>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0"/>
          <p:cNvPicPr preferRelativeResize="0"/>
          <p:nvPr/>
        </p:nvPicPr>
        <p:blipFill>
          <a:blip r:embed="rId3">
            <a:alphaModFix/>
          </a:blip>
          <a:stretch>
            <a:fillRect/>
          </a:stretch>
        </p:blipFill>
        <p:spPr>
          <a:xfrm>
            <a:off x="334550" y="841025"/>
            <a:ext cx="8474900" cy="3318774"/>
          </a:xfrm>
          <a:prstGeom prst="rect">
            <a:avLst/>
          </a:prstGeom>
          <a:noFill/>
          <a:ln>
            <a:noFill/>
          </a:ln>
        </p:spPr>
      </p:pic>
      <p:pic>
        <p:nvPicPr>
          <p:cNvPr id="340" name="Google Shape;340;p50"/>
          <p:cNvPicPr preferRelativeResize="0"/>
          <p:nvPr/>
        </p:nvPicPr>
        <p:blipFill>
          <a:blip r:embed="rId4">
            <a:alphaModFix/>
          </a:blip>
          <a:stretch>
            <a:fillRect/>
          </a:stretch>
        </p:blipFill>
        <p:spPr>
          <a:xfrm>
            <a:off x="8307325" y="4500575"/>
            <a:ext cx="807150" cy="538100"/>
          </a:xfrm>
          <a:prstGeom prst="rect">
            <a:avLst/>
          </a:prstGeom>
          <a:noFill/>
          <a:ln>
            <a:noFill/>
          </a:ln>
        </p:spPr>
      </p:pic>
      <p:sp>
        <p:nvSpPr>
          <p:cNvPr id="341" name="Google Shape;341;p5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latin typeface="Montserrat"/>
                <a:ea typeface="Montserrat"/>
                <a:cs typeface="Montserrat"/>
                <a:sym typeface="Montserrat"/>
              </a:rPr>
              <a:t>Be Proactive</a:t>
            </a:r>
            <a:endParaRPr b="1">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endParaRPr sz="1200">
              <a:latin typeface="Montserrat"/>
              <a:ea typeface="Montserrat"/>
              <a:cs typeface="Montserrat"/>
              <a:sym typeface="Montserrat"/>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 sz="2400" b="1">
                <a:latin typeface="Montserrat"/>
                <a:ea typeface="Montserrat"/>
                <a:cs typeface="Montserrat"/>
                <a:sym typeface="Montserrat"/>
              </a:rPr>
              <a:t>Teacher Recruitment</a:t>
            </a:r>
            <a:endParaRPr sz="2400" b="1">
              <a:latin typeface="Montserrat"/>
              <a:ea typeface="Montserrat"/>
              <a:cs typeface="Montserrat"/>
              <a:sym typeface="Montserrat"/>
            </a:endParaRPr>
          </a:p>
          <a:p>
            <a:pPr marL="0" lvl="0" indent="0" algn="l" rtl="0">
              <a:spcBef>
                <a:spcPts val="0"/>
              </a:spcBef>
              <a:spcAft>
                <a:spcPts val="0"/>
              </a:spcAft>
              <a:buNone/>
            </a:pPr>
            <a:r>
              <a:rPr lang="en" sz="1400" b="1">
                <a:latin typeface="Montserrat"/>
                <a:ea typeface="Montserrat"/>
                <a:cs typeface="Montserrat"/>
                <a:sym typeface="Montserrat"/>
              </a:rPr>
              <a:t>Offline</a:t>
            </a:r>
            <a:endParaRPr sz="1400" b="1">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pic>
        <p:nvPicPr>
          <p:cNvPr id="347" name="Google Shape;347;p51"/>
          <p:cNvPicPr preferRelativeResize="0"/>
          <p:nvPr/>
        </p:nvPicPr>
        <p:blipFill>
          <a:blip r:embed="rId3">
            <a:alphaModFix/>
          </a:blip>
          <a:stretch>
            <a:fillRect/>
          </a:stretch>
        </p:blipFill>
        <p:spPr>
          <a:xfrm>
            <a:off x="8307325" y="4500575"/>
            <a:ext cx="807150" cy="538100"/>
          </a:xfrm>
          <a:prstGeom prst="rect">
            <a:avLst/>
          </a:prstGeom>
          <a:noFill/>
          <a:ln>
            <a:noFill/>
          </a:ln>
        </p:spPr>
      </p:pic>
      <p:sp>
        <p:nvSpPr>
          <p:cNvPr id="348" name="Google Shape;348;p51"/>
          <p:cNvSpPr/>
          <p:nvPr/>
        </p:nvSpPr>
        <p:spPr>
          <a:xfrm>
            <a:off x="51225" y="4467350"/>
            <a:ext cx="7288200" cy="571200"/>
          </a:xfrm>
          <a:prstGeom prst="rect">
            <a:avLst/>
          </a:prstGeom>
          <a:solidFill>
            <a:schemeClr val="dk1"/>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1200" b="1">
                <a:solidFill>
                  <a:schemeClr val="lt1"/>
                </a:solidFill>
                <a:latin typeface="Montserrat"/>
                <a:ea typeface="Montserrat"/>
                <a:cs typeface="Montserrat"/>
                <a:sym typeface="Montserrat"/>
              </a:rPr>
              <a:t>TIP: </a:t>
            </a:r>
            <a:r>
              <a:rPr lang="en" sz="1100">
                <a:solidFill>
                  <a:schemeClr val="lt1"/>
                </a:solidFill>
                <a:latin typeface="Montserrat"/>
                <a:ea typeface="Montserrat"/>
                <a:cs typeface="Montserrat"/>
                <a:sym typeface="Montserrat"/>
              </a:rPr>
              <a:t>Outline any incentives for employees in the job description (ex. employees receive a child care discount).</a:t>
            </a:r>
            <a:endParaRPr b="1">
              <a:solidFill>
                <a:schemeClr val="lt1"/>
              </a:solidFill>
              <a:latin typeface="Montserrat"/>
              <a:ea typeface="Montserrat"/>
              <a:cs typeface="Montserrat"/>
              <a:sym typeface="Montserrat"/>
            </a:endParaRPr>
          </a:p>
        </p:txBody>
      </p:sp>
      <p:pic>
        <p:nvPicPr>
          <p:cNvPr id="349" name="Google Shape;349;p51"/>
          <p:cNvPicPr preferRelativeResize="0"/>
          <p:nvPr/>
        </p:nvPicPr>
        <p:blipFill rotWithShape="1">
          <a:blip r:embed="rId4">
            <a:alphaModFix/>
          </a:blip>
          <a:srcRect l="17614" t="11574" r="8931" b="19077"/>
          <a:stretch/>
        </p:blipFill>
        <p:spPr>
          <a:xfrm>
            <a:off x="105650" y="4522550"/>
            <a:ext cx="384600" cy="383100"/>
          </a:xfrm>
          <a:prstGeom prst="ellipse">
            <a:avLst/>
          </a:prstGeom>
          <a:noFill/>
          <a:ln>
            <a:noFill/>
          </a:ln>
        </p:spPr>
      </p:pic>
      <p:pic>
        <p:nvPicPr>
          <p:cNvPr id="350" name="Google Shape;350;p51"/>
          <p:cNvPicPr preferRelativeResize="0"/>
          <p:nvPr/>
        </p:nvPicPr>
        <p:blipFill>
          <a:blip r:embed="rId3">
            <a:alphaModFix/>
          </a:blip>
          <a:stretch>
            <a:fillRect/>
          </a:stretch>
        </p:blipFill>
        <p:spPr>
          <a:xfrm>
            <a:off x="8307325" y="4500575"/>
            <a:ext cx="807150" cy="538100"/>
          </a:xfrm>
          <a:prstGeom prst="rect">
            <a:avLst/>
          </a:prstGeom>
          <a:noFill/>
          <a:ln>
            <a:noFill/>
          </a:ln>
        </p:spPr>
      </p:pic>
      <p:sp>
        <p:nvSpPr>
          <p:cNvPr id="351" name="Google Shape;351;p51"/>
          <p:cNvSpPr txBox="1">
            <a:spLocks noGrp="1"/>
          </p:cNvSpPr>
          <p:nvPr>
            <p:ph type="body" idx="1"/>
          </p:nvPr>
        </p:nvSpPr>
        <p:spPr>
          <a:xfrm>
            <a:off x="471900" y="1766675"/>
            <a:ext cx="8222100" cy="2710200"/>
          </a:xfrm>
          <a:prstGeom prst="rect">
            <a:avLst/>
          </a:prstGeom>
        </p:spPr>
        <p:txBody>
          <a:bodyPr spcFirstLastPara="1" wrap="square" lIns="91425" tIns="91425" rIns="91425" bIns="91425" anchor="t" anchorCtr="0">
            <a:normAutofit/>
          </a:bodyPr>
          <a:lstStyle/>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Signage at your location</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Let your current families and others know you’re hiring</a:t>
            </a:r>
            <a:endParaRPr sz="1200">
              <a:solidFill>
                <a:schemeClr val="dk2"/>
              </a:solidFill>
              <a:latin typeface="Montserrat"/>
              <a:ea typeface="Montserrat"/>
              <a:cs typeface="Montserrat"/>
              <a:sym typeface="Montserrat"/>
            </a:endParaRPr>
          </a:p>
          <a:p>
            <a:pPr marL="914400" lvl="0" indent="0" algn="l" rtl="0">
              <a:lnSpc>
                <a:spcPct val="100000"/>
              </a:lnSpc>
              <a:spcBef>
                <a:spcPts val="0"/>
              </a:spcBef>
              <a:spcAft>
                <a:spcPts val="0"/>
              </a:spcAft>
              <a:buNone/>
            </a:pPr>
            <a:endParaRPr sz="1200">
              <a:solidFill>
                <a:schemeClr val="dk2"/>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Referrals (Word-of-Mouth)</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Current teachers &amp; parents (develop a paid referral program &amp; share it!)</a:t>
            </a:r>
            <a:endParaRPr sz="1200">
              <a:solidFill>
                <a:schemeClr val="dk2"/>
              </a:solidFill>
              <a:latin typeface="Montserrat"/>
              <a:ea typeface="Montserrat"/>
              <a:cs typeface="Montserrat"/>
              <a:sym typeface="Montserrat"/>
            </a:endParaRPr>
          </a:p>
          <a:p>
            <a:pPr marL="914400" lvl="0" indent="0" algn="l" rtl="0">
              <a:lnSpc>
                <a:spcPct val="100000"/>
              </a:lnSpc>
              <a:spcBef>
                <a:spcPts val="0"/>
              </a:spcBef>
              <a:spcAft>
                <a:spcPts val="0"/>
              </a:spcAft>
              <a:buNone/>
            </a:pPr>
            <a:endParaRPr sz="1200">
              <a:solidFill>
                <a:schemeClr val="dk2"/>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Job Fairs</a:t>
            </a:r>
            <a:r>
              <a:rPr lang="en" sz="1200">
                <a:solidFill>
                  <a:schemeClr val="dk2"/>
                </a:solidFill>
                <a:latin typeface="Montserrat"/>
                <a:ea typeface="Montserrat"/>
                <a:cs typeface="Montserrat"/>
                <a:sym typeface="Montserrat"/>
              </a:rPr>
              <a:t> </a:t>
            </a:r>
            <a:endParaRPr sz="1200">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Local universities and technical colleges that offer Early Childhood Education degrees</a:t>
            </a:r>
            <a:endParaRPr sz="1200">
              <a:solidFill>
                <a:schemeClr val="dk2"/>
              </a:solidFill>
              <a:latin typeface="Montserrat"/>
              <a:ea typeface="Montserrat"/>
              <a:cs typeface="Montserrat"/>
              <a:sym typeface="Montserrat"/>
            </a:endParaRPr>
          </a:p>
          <a:p>
            <a:pPr marL="914400" lvl="0" indent="0" algn="l" rtl="0">
              <a:lnSpc>
                <a:spcPct val="100000"/>
              </a:lnSpc>
              <a:spcBef>
                <a:spcPts val="0"/>
              </a:spcBef>
              <a:spcAft>
                <a:spcPts val="0"/>
              </a:spcAft>
              <a:buNone/>
            </a:pPr>
            <a:endParaRPr sz="1200">
              <a:solidFill>
                <a:schemeClr val="dk2"/>
              </a:solidFill>
              <a:latin typeface="Montserrat"/>
              <a:ea typeface="Montserrat"/>
              <a:cs typeface="Montserrat"/>
              <a:sym typeface="Montserrat"/>
            </a:endParaRPr>
          </a:p>
          <a:p>
            <a:pPr marL="457200" lvl="0" indent="-304800" algn="l" rtl="0">
              <a:lnSpc>
                <a:spcPct val="100000"/>
              </a:lnSpc>
              <a:spcBef>
                <a:spcPts val="0"/>
              </a:spcBef>
              <a:spcAft>
                <a:spcPts val="0"/>
              </a:spcAft>
              <a:buClr>
                <a:schemeClr val="dk2"/>
              </a:buClr>
              <a:buSzPts val="1200"/>
              <a:buFont typeface="Montserrat"/>
              <a:buChar char="●"/>
            </a:pPr>
            <a:r>
              <a:rPr lang="en" sz="1200" b="1">
                <a:solidFill>
                  <a:schemeClr val="dk2"/>
                </a:solidFill>
                <a:latin typeface="Montserrat"/>
                <a:ea typeface="Montserrat"/>
                <a:cs typeface="Montserrat"/>
                <a:sym typeface="Montserrat"/>
              </a:rPr>
              <a:t>Current Staff</a:t>
            </a:r>
            <a:endParaRPr sz="1200" b="1">
              <a:solidFill>
                <a:schemeClr val="dk2"/>
              </a:solidFill>
              <a:latin typeface="Montserrat"/>
              <a:ea typeface="Montserrat"/>
              <a:cs typeface="Montserrat"/>
              <a:sym typeface="Montserrat"/>
            </a:endParaRPr>
          </a:p>
          <a:p>
            <a:pPr marL="914400" lvl="1" indent="-304800" algn="l" rtl="0">
              <a:lnSpc>
                <a:spcPct val="100000"/>
              </a:lnSpc>
              <a:spcBef>
                <a:spcPts val="0"/>
              </a:spcBef>
              <a:spcAft>
                <a:spcPts val="0"/>
              </a:spcAft>
              <a:buClr>
                <a:schemeClr val="dk2"/>
              </a:buClr>
              <a:buSzPts val="1200"/>
              <a:buFont typeface="Montserrat"/>
              <a:buChar char="○"/>
            </a:pPr>
            <a:r>
              <a:rPr lang="en" sz="1200">
                <a:solidFill>
                  <a:schemeClr val="dk2"/>
                </a:solidFill>
                <a:latin typeface="Montserrat"/>
                <a:ea typeface="Montserrat"/>
                <a:cs typeface="Montserrat"/>
                <a:sym typeface="Montserrat"/>
              </a:rPr>
              <a:t>Reach out to substitute teachers who you already love working with to see if they’d be interested in your openings. </a:t>
            </a:r>
            <a:endParaRPr sz="1200">
              <a:solidFill>
                <a:schemeClr val="dk2"/>
              </a:solidFill>
              <a:latin typeface="Montserrat"/>
              <a:ea typeface="Montserrat"/>
              <a:cs typeface="Montserrat"/>
              <a:sym typeface="Montserrat"/>
            </a:endParaRPr>
          </a:p>
          <a:p>
            <a:pPr marL="0" lvl="0" indent="0" algn="l" rtl="0">
              <a:spcBef>
                <a:spcPts val="0"/>
              </a:spcBef>
              <a:spcAft>
                <a:spcPts val="1200"/>
              </a:spcAft>
              <a:buNone/>
            </a:pPr>
            <a:endParaRPr>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52"/>
          <p:cNvPicPr preferRelativeResize="0"/>
          <p:nvPr/>
        </p:nvPicPr>
        <p:blipFill>
          <a:blip r:embed="rId3">
            <a:alphaModFix/>
          </a:blip>
          <a:stretch>
            <a:fillRect/>
          </a:stretch>
        </p:blipFill>
        <p:spPr>
          <a:xfrm>
            <a:off x="8307325" y="4500575"/>
            <a:ext cx="807150" cy="538100"/>
          </a:xfrm>
          <a:prstGeom prst="rect">
            <a:avLst/>
          </a:prstGeom>
          <a:noFill/>
          <a:ln>
            <a:noFill/>
          </a:ln>
        </p:spPr>
      </p:pic>
      <p:grpSp>
        <p:nvGrpSpPr>
          <p:cNvPr id="357" name="Google Shape;357;p52"/>
          <p:cNvGrpSpPr/>
          <p:nvPr/>
        </p:nvGrpSpPr>
        <p:grpSpPr>
          <a:xfrm>
            <a:off x="779375" y="716174"/>
            <a:ext cx="2486831" cy="3241146"/>
            <a:chOff x="1118222" y="283725"/>
            <a:chExt cx="2090828" cy="4076400"/>
          </a:xfrm>
        </p:grpSpPr>
        <p:sp>
          <p:nvSpPr>
            <p:cNvPr id="358" name="Google Shape;358;p52"/>
            <p:cNvSpPr/>
            <p:nvPr/>
          </p:nvSpPr>
          <p:spPr>
            <a:xfrm>
              <a:off x="1178650" y="283725"/>
              <a:ext cx="2030400" cy="4076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2"/>
            <p:cNvSpPr/>
            <p:nvPr/>
          </p:nvSpPr>
          <p:spPr>
            <a:xfrm>
              <a:off x="1118222" y="341737"/>
              <a:ext cx="2048100" cy="22167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2"/>
            <p:cNvSpPr/>
            <p:nvPr/>
          </p:nvSpPr>
          <p:spPr>
            <a:xfrm>
              <a:off x="1233931" y="1307591"/>
              <a:ext cx="1855200" cy="5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D5DDF"/>
                  </a:solidFill>
                  <a:latin typeface="Montserrat Medium"/>
                  <a:ea typeface="Montserrat Medium"/>
                  <a:cs typeface="Montserrat Medium"/>
                  <a:sym typeface="Montserrat Medium"/>
                </a:rPr>
                <a:t>Practice your ABC's- Always </a:t>
              </a:r>
              <a:endParaRPr sz="1200">
                <a:solidFill>
                  <a:srgbClr val="0D5DDF"/>
                </a:solidFill>
                <a:latin typeface="Montserrat Medium"/>
                <a:ea typeface="Montserrat Medium"/>
                <a:cs typeface="Montserrat Medium"/>
                <a:sym typeface="Montserrat Medium"/>
              </a:endParaRPr>
            </a:p>
            <a:p>
              <a:pPr marL="0" lvl="0" indent="0" algn="l" rtl="0">
                <a:spcBef>
                  <a:spcPts val="0"/>
                </a:spcBef>
                <a:spcAft>
                  <a:spcPts val="0"/>
                </a:spcAft>
                <a:buNone/>
              </a:pPr>
              <a:r>
                <a:rPr lang="en" sz="1200">
                  <a:solidFill>
                    <a:srgbClr val="0D5DDF"/>
                  </a:solidFill>
                  <a:latin typeface="Montserrat Medium"/>
                  <a:ea typeface="Montserrat Medium"/>
                  <a:cs typeface="Montserrat Medium"/>
                  <a:sym typeface="Montserrat Medium"/>
                </a:rPr>
                <a:t>Be </a:t>
              </a:r>
              <a:endParaRPr sz="1200">
                <a:solidFill>
                  <a:srgbClr val="0D5DDF"/>
                </a:solidFill>
                <a:latin typeface="Montserrat Medium"/>
                <a:ea typeface="Montserrat Medium"/>
                <a:cs typeface="Montserrat Medium"/>
                <a:sym typeface="Montserrat Medium"/>
              </a:endParaRPr>
            </a:p>
            <a:p>
              <a:pPr marL="0" lvl="0" indent="0" algn="l" rtl="0">
                <a:spcBef>
                  <a:spcPts val="0"/>
                </a:spcBef>
                <a:spcAft>
                  <a:spcPts val="0"/>
                </a:spcAft>
                <a:buNone/>
              </a:pPr>
              <a:r>
                <a:rPr lang="en" sz="1200">
                  <a:solidFill>
                    <a:srgbClr val="0D5DDF"/>
                  </a:solidFill>
                  <a:latin typeface="Montserrat Medium"/>
                  <a:ea typeface="Montserrat Medium"/>
                  <a:cs typeface="Montserrat Medium"/>
                  <a:sym typeface="Montserrat Medium"/>
                </a:rPr>
                <a:t>Communicating</a:t>
              </a:r>
              <a:endParaRPr sz="1200">
                <a:solidFill>
                  <a:srgbClr val="0D5DDF"/>
                </a:solidFill>
                <a:latin typeface="Montserrat Medium"/>
                <a:ea typeface="Montserrat Medium"/>
                <a:cs typeface="Montserrat Medium"/>
                <a:sym typeface="Montserrat Medium"/>
              </a:endParaRPr>
            </a:p>
          </p:txBody>
        </p:sp>
        <p:sp>
          <p:nvSpPr>
            <p:cNvPr id="361" name="Google Shape;361;p52"/>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D5DDF"/>
                  </a:solidFill>
                  <a:latin typeface="Montserrat"/>
                  <a:ea typeface="Montserrat"/>
                  <a:cs typeface="Montserrat"/>
                  <a:sym typeface="Montserrat"/>
                </a:rPr>
                <a:t>Building Relationships</a:t>
              </a:r>
              <a:endParaRPr sz="2000">
                <a:solidFill>
                  <a:srgbClr val="0D5DDF"/>
                </a:solidFill>
                <a:latin typeface="Montserrat"/>
                <a:ea typeface="Montserrat"/>
                <a:cs typeface="Montserrat"/>
                <a:sym typeface="Montserrat"/>
              </a:endParaRPr>
            </a:p>
          </p:txBody>
        </p:sp>
        <p:sp>
          <p:nvSpPr>
            <p:cNvPr id="362" name="Google Shape;362;p52"/>
            <p:cNvSpPr/>
            <p:nvPr/>
          </p:nvSpPr>
          <p:spPr>
            <a:xfrm rot="5400000">
              <a:off x="1938871" y="2593717"/>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2"/>
            <p:cNvSpPr/>
            <p:nvPr/>
          </p:nvSpPr>
          <p:spPr>
            <a:xfrm>
              <a:off x="1118308" y="2980781"/>
              <a:ext cx="2030400" cy="10854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Identify your difference</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Craft your story</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Establish your voice</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Build trust</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Focus on service</a:t>
              </a:r>
              <a:endParaRPr sz="800">
                <a:solidFill>
                  <a:srgbClr val="FFFFFF"/>
                </a:solidFill>
                <a:latin typeface="Montserrat Medium"/>
                <a:ea typeface="Montserrat Medium"/>
                <a:cs typeface="Montserrat Medium"/>
                <a:sym typeface="Montserrat Medium"/>
              </a:endParaRPr>
            </a:p>
          </p:txBody>
        </p:sp>
      </p:grpSp>
      <p:grpSp>
        <p:nvGrpSpPr>
          <p:cNvPr id="364" name="Google Shape;364;p52"/>
          <p:cNvGrpSpPr/>
          <p:nvPr/>
        </p:nvGrpSpPr>
        <p:grpSpPr>
          <a:xfrm>
            <a:off x="3328654" y="716175"/>
            <a:ext cx="2486833" cy="3241150"/>
            <a:chOff x="1118218" y="283725"/>
            <a:chExt cx="2090829" cy="4359900"/>
          </a:xfrm>
        </p:grpSpPr>
        <p:sp>
          <p:nvSpPr>
            <p:cNvPr id="365" name="Google Shape;365;p52"/>
            <p:cNvSpPr/>
            <p:nvPr/>
          </p:nvSpPr>
          <p:spPr>
            <a:xfrm>
              <a:off x="1178648" y="283725"/>
              <a:ext cx="2030400" cy="43599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2"/>
            <p:cNvSpPr/>
            <p:nvPr/>
          </p:nvSpPr>
          <p:spPr>
            <a:xfrm>
              <a:off x="1118218" y="341747"/>
              <a:ext cx="2030400" cy="23748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2"/>
            <p:cNvSpPr/>
            <p:nvPr/>
          </p:nvSpPr>
          <p:spPr>
            <a:xfrm>
              <a:off x="1233923" y="1430065"/>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D5DDF"/>
                  </a:solidFill>
                  <a:latin typeface="Montserrat Medium"/>
                  <a:ea typeface="Montserrat Medium"/>
                  <a:cs typeface="Montserrat Medium"/>
                  <a:sym typeface="Montserrat Medium"/>
                </a:rPr>
                <a:t>Activate local resources &amp; online conversations</a:t>
              </a:r>
              <a:endParaRPr sz="1200">
                <a:solidFill>
                  <a:srgbClr val="0D5DDF"/>
                </a:solidFill>
                <a:latin typeface="Montserrat Medium"/>
                <a:ea typeface="Montserrat Medium"/>
                <a:cs typeface="Montserrat Medium"/>
                <a:sym typeface="Montserrat Medium"/>
              </a:endParaRPr>
            </a:p>
          </p:txBody>
        </p:sp>
        <p:sp>
          <p:nvSpPr>
            <p:cNvPr id="368" name="Google Shape;368;p52"/>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D5DDF"/>
                  </a:solidFill>
                  <a:latin typeface="Montserrat"/>
                  <a:ea typeface="Montserrat"/>
                  <a:cs typeface="Montserrat"/>
                  <a:sym typeface="Montserrat"/>
                </a:rPr>
                <a:t>Community Engagement</a:t>
              </a:r>
              <a:endParaRPr sz="2000">
                <a:solidFill>
                  <a:srgbClr val="0D5DDF"/>
                </a:solidFill>
                <a:latin typeface="Montserrat"/>
                <a:ea typeface="Montserrat"/>
                <a:cs typeface="Montserrat"/>
                <a:sym typeface="Montserrat"/>
              </a:endParaRPr>
            </a:p>
          </p:txBody>
        </p:sp>
        <p:sp>
          <p:nvSpPr>
            <p:cNvPr id="369" name="Google Shape;369;p52"/>
            <p:cNvSpPr/>
            <p:nvPr/>
          </p:nvSpPr>
          <p:spPr>
            <a:xfrm rot="5400000">
              <a:off x="1938871" y="2747786"/>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2"/>
            <p:cNvSpPr/>
            <p:nvPr/>
          </p:nvSpPr>
          <p:spPr>
            <a:xfrm>
              <a:off x="1118308" y="3051150"/>
              <a:ext cx="2030400" cy="10854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Build your Facebook page</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Join online parent groups</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Connect with childcare professionals</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Host a parent workshop</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Join the business community</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Build community relationships</a:t>
              </a:r>
              <a:endParaRPr sz="800">
                <a:solidFill>
                  <a:srgbClr val="FFFFFF"/>
                </a:solidFill>
                <a:latin typeface="Montserrat Medium"/>
                <a:ea typeface="Montserrat Medium"/>
                <a:cs typeface="Montserrat Medium"/>
                <a:sym typeface="Montserrat Medium"/>
              </a:endParaRPr>
            </a:p>
          </p:txBody>
        </p:sp>
      </p:grpSp>
      <p:sp>
        <p:nvSpPr>
          <p:cNvPr id="371" name="Google Shape;371;p52"/>
          <p:cNvSpPr/>
          <p:nvPr/>
        </p:nvSpPr>
        <p:spPr>
          <a:xfrm>
            <a:off x="0" y="0"/>
            <a:ext cx="1890600" cy="538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dk2"/>
                </a:solidFill>
                <a:latin typeface="Montserrat"/>
                <a:ea typeface="Montserrat"/>
                <a:cs typeface="Montserrat"/>
                <a:sym typeface="Montserrat"/>
              </a:rPr>
              <a:t>The Building Blocks</a:t>
            </a:r>
            <a:endParaRPr b="1">
              <a:solidFill>
                <a:schemeClr val="dk2"/>
              </a:solidFill>
              <a:latin typeface="Montserrat"/>
              <a:ea typeface="Montserrat"/>
              <a:cs typeface="Montserrat"/>
              <a:sym typeface="Montserrat"/>
            </a:endParaRPr>
          </a:p>
        </p:txBody>
      </p:sp>
      <p:grpSp>
        <p:nvGrpSpPr>
          <p:cNvPr id="372" name="Google Shape;372;p52"/>
          <p:cNvGrpSpPr/>
          <p:nvPr/>
        </p:nvGrpSpPr>
        <p:grpSpPr>
          <a:xfrm>
            <a:off x="5877800" y="716174"/>
            <a:ext cx="2486834" cy="3241146"/>
            <a:chOff x="1118219" y="283725"/>
            <a:chExt cx="2090831" cy="4076400"/>
          </a:xfrm>
        </p:grpSpPr>
        <p:sp>
          <p:nvSpPr>
            <p:cNvPr id="373" name="Google Shape;373;p52"/>
            <p:cNvSpPr/>
            <p:nvPr/>
          </p:nvSpPr>
          <p:spPr>
            <a:xfrm>
              <a:off x="1178650" y="283725"/>
              <a:ext cx="2030400" cy="4076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2"/>
            <p:cNvSpPr/>
            <p:nvPr/>
          </p:nvSpPr>
          <p:spPr>
            <a:xfrm>
              <a:off x="1118219" y="341768"/>
              <a:ext cx="2030400" cy="2216700"/>
            </a:xfrm>
            <a:prstGeom prst="rect">
              <a:avLst/>
            </a:prstGeom>
            <a:solidFill>
              <a:srgbClr val="FFFFFF"/>
            </a:solidFill>
            <a:ln w="19050" cap="flat" cmpd="sng">
              <a:solidFill>
                <a:srgbClr val="0D5D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2"/>
            <p:cNvSpPr/>
            <p:nvPr/>
          </p:nvSpPr>
          <p:spPr>
            <a:xfrm>
              <a:off x="1233923" y="1338477"/>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D5DDF"/>
                  </a:solidFill>
                  <a:latin typeface="Montserrat Medium"/>
                  <a:ea typeface="Montserrat Medium"/>
                  <a:cs typeface="Montserrat Medium"/>
                  <a:sym typeface="Montserrat Medium"/>
                </a:rPr>
                <a:t>Diversify your teacher recruitment efforts</a:t>
              </a:r>
              <a:endParaRPr sz="1200">
                <a:solidFill>
                  <a:srgbClr val="0D5DDF"/>
                </a:solidFill>
                <a:latin typeface="Montserrat Medium"/>
                <a:ea typeface="Montserrat Medium"/>
                <a:cs typeface="Montserrat Medium"/>
                <a:sym typeface="Montserrat Medium"/>
              </a:endParaRPr>
            </a:p>
          </p:txBody>
        </p:sp>
        <p:sp>
          <p:nvSpPr>
            <p:cNvPr id="376" name="Google Shape;376;p52"/>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D5DDF"/>
                  </a:solidFill>
                  <a:latin typeface="Montserrat"/>
                  <a:ea typeface="Montserrat"/>
                  <a:cs typeface="Montserrat"/>
                  <a:sym typeface="Montserrat"/>
                </a:rPr>
                <a:t>Teacher Recruitment</a:t>
              </a:r>
              <a:endParaRPr sz="3700" b="1">
                <a:solidFill>
                  <a:srgbClr val="0D5DDF"/>
                </a:solidFill>
                <a:latin typeface="Montserrat"/>
                <a:ea typeface="Montserrat"/>
                <a:cs typeface="Montserrat"/>
                <a:sym typeface="Montserrat"/>
              </a:endParaRPr>
            </a:p>
          </p:txBody>
        </p:sp>
        <p:sp>
          <p:nvSpPr>
            <p:cNvPr id="377" name="Google Shape;377;p52"/>
            <p:cNvSpPr/>
            <p:nvPr/>
          </p:nvSpPr>
          <p:spPr>
            <a:xfrm rot="5400000">
              <a:off x="1938871" y="2593717"/>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2"/>
            <p:cNvSpPr/>
            <p:nvPr/>
          </p:nvSpPr>
          <p:spPr>
            <a:xfrm>
              <a:off x="1118308" y="2980781"/>
              <a:ext cx="2030400" cy="10854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Job posting sites</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Signage </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Referrals</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Job Fairs at local universities and technical colleges</a:t>
              </a:r>
              <a:endParaRPr sz="800">
                <a:solidFill>
                  <a:srgbClr val="FFFFFF"/>
                </a:solidFill>
                <a:latin typeface="Montserrat Medium"/>
                <a:ea typeface="Montserrat Medium"/>
                <a:cs typeface="Montserrat Medium"/>
                <a:sym typeface="Montserrat Medium"/>
              </a:endParaRPr>
            </a:p>
            <a:p>
              <a:pPr marL="457200" lvl="0" indent="-279400" algn="l" rtl="0">
                <a:lnSpc>
                  <a:spcPct val="115000"/>
                </a:lnSpc>
                <a:spcBef>
                  <a:spcPts val="0"/>
                </a:spcBef>
                <a:spcAft>
                  <a:spcPts val="0"/>
                </a:spcAft>
                <a:buClr>
                  <a:srgbClr val="FFFFFF"/>
                </a:buClr>
                <a:buSzPts val="800"/>
                <a:buFont typeface="Montserrat Medium"/>
                <a:buChar char="●"/>
              </a:pPr>
              <a:r>
                <a:rPr lang="en" sz="800">
                  <a:solidFill>
                    <a:srgbClr val="FFFFFF"/>
                  </a:solidFill>
                  <a:latin typeface="Montserrat Medium"/>
                  <a:ea typeface="Montserrat Medium"/>
                  <a:cs typeface="Montserrat Medium"/>
                  <a:sym typeface="Montserrat Medium"/>
                </a:rPr>
                <a:t>Current Staff</a:t>
              </a:r>
              <a:endParaRPr sz="800">
                <a:solidFill>
                  <a:srgbClr val="FFFFFF"/>
                </a:solidFill>
                <a:latin typeface="Montserrat Medium"/>
                <a:ea typeface="Montserrat Medium"/>
                <a:cs typeface="Montserrat Medium"/>
                <a:sym typeface="Montserrat Medium"/>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3"/>
          <p:cNvSpPr txBox="1">
            <a:spLocks noGrp="1"/>
          </p:cNvSpPr>
          <p:nvPr>
            <p:ph type="title"/>
          </p:nvPr>
        </p:nvSpPr>
        <p:spPr>
          <a:xfrm>
            <a:off x="490250" y="488250"/>
            <a:ext cx="74751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800" b="1">
                <a:latin typeface="Montserrat"/>
                <a:ea typeface="Montserrat"/>
                <a:cs typeface="Montserrat"/>
                <a:sym typeface="Montserrat"/>
              </a:rPr>
              <a:t>Q&amp;A</a:t>
            </a:r>
            <a:endParaRPr/>
          </a:p>
        </p:txBody>
      </p:sp>
      <p:pic>
        <p:nvPicPr>
          <p:cNvPr id="384" name="Google Shape;384;p53"/>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7"/>
          <p:cNvPicPr preferRelativeResize="0"/>
          <p:nvPr/>
        </p:nvPicPr>
        <p:blipFill rotWithShape="1">
          <a:blip r:embed="rId3">
            <a:alphaModFix/>
          </a:blip>
          <a:srcRect l="14831" t="5441" r="11854" b="1854"/>
          <a:stretch/>
        </p:blipFill>
        <p:spPr>
          <a:xfrm>
            <a:off x="2747450" y="1086200"/>
            <a:ext cx="3354600" cy="3556800"/>
          </a:xfrm>
          <a:prstGeom prst="ellipse">
            <a:avLst/>
          </a:prstGeom>
          <a:noFill/>
          <a:ln>
            <a:noFill/>
          </a:ln>
        </p:spPr>
      </p:pic>
      <p:pic>
        <p:nvPicPr>
          <p:cNvPr id="127" name="Google Shape;127;p27"/>
          <p:cNvPicPr preferRelativeResize="0"/>
          <p:nvPr/>
        </p:nvPicPr>
        <p:blipFill>
          <a:blip r:embed="rId4">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54"/>
          <p:cNvPicPr preferRelativeResize="0"/>
          <p:nvPr/>
        </p:nvPicPr>
        <p:blipFill rotWithShape="1">
          <a:blip r:embed="rId3">
            <a:alphaModFix/>
          </a:blip>
          <a:srcRect l="14831" t="5441" r="11854" b="1854"/>
          <a:stretch/>
        </p:blipFill>
        <p:spPr>
          <a:xfrm>
            <a:off x="2747450" y="1086200"/>
            <a:ext cx="3354600" cy="35568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4000" b="1">
                <a:latin typeface="Montserrat"/>
                <a:ea typeface="Montserrat"/>
                <a:cs typeface="Montserrat"/>
                <a:sym typeface="Montserrat"/>
              </a:rPr>
              <a:t>The Building Blocks:</a:t>
            </a:r>
            <a:endParaRPr sz="4000" b="1">
              <a:latin typeface="Montserrat"/>
              <a:ea typeface="Montserrat"/>
              <a:cs typeface="Montserrat"/>
              <a:sym typeface="Montserrat"/>
            </a:endParaRPr>
          </a:p>
          <a:p>
            <a:pPr marL="457200" lvl="0" indent="-380047" algn="l" rtl="0">
              <a:spcBef>
                <a:spcPts val="0"/>
              </a:spcBef>
              <a:spcAft>
                <a:spcPts val="0"/>
              </a:spcAft>
              <a:buSzPct val="100000"/>
              <a:buFont typeface="Montserrat"/>
              <a:buAutoNum type="arabicPeriod"/>
            </a:pPr>
            <a:r>
              <a:rPr lang="en" sz="2650" b="1">
                <a:latin typeface="Montserrat"/>
                <a:ea typeface="Montserrat"/>
                <a:cs typeface="Montserrat"/>
                <a:sym typeface="Montserrat"/>
              </a:rPr>
              <a:t>Building Relationships</a:t>
            </a:r>
            <a:endParaRPr sz="2650" b="1">
              <a:latin typeface="Montserrat"/>
              <a:ea typeface="Montserrat"/>
              <a:cs typeface="Montserrat"/>
              <a:sym typeface="Montserrat"/>
            </a:endParaRPr>
          </a:p>
          <a:p>
            <a:pPr marL="457200" lvl="0" indent="-380047" algn="l" rtl="0">
              <a:spcBef>
                <a:spcPts val="0"/>
              </a:spcBef>
              <a:spcAft>
                <a:spcPts val="0"/>
              </a:spcAft>
              <a:buSzPct val="100000"/>
              <a:buFont typeface="Montserrat"/>
              <a:buAutoNum type="arabicPeriod"/>
            </a:pPr>
            <a:r>
              <a:rPr lang="en" sz="2650" b="1">
                <a:latin typeface="Montserrat"/>
                <a:ea typeface="Montserrat"/>
                <a:cs typeface="Montserrat"/>
                <a:sym typeface="Montserrat"/>
              </a:rPr>
              <a:t>Community Engagement</a:t>
            </a:r>
            <a:endParaRPr sz="2650" b="1">
              <a:latin typeface="Montserrat"/>
              <a:ea typeface="Montserrat"/>
              <a:cs typeface="Montserrat"/>
              <a:sym typeface="Montserrat"/>
            </a:endParaRPr>
          </a:p>
          <a:p>
            <a:pPr marL="457200" lvl="0" indent="-380047" algn="l" rtl="0">
              <a:spcBef>
                <a:spcPts val="0"/>
              </a:spcBef>
              <a:spcAft>
                <a:spcPts val="0"/>
              </a:spcAft>
              <a:buSzPct val="100000"/>
              <a:buFont typeface="Montserrat"/>
              <a:buAutoNum type="arabicPeriod"/>
            </a:pPr>
            <a:r>
              <a:rPr lang="en" sz="2650" b="1">
                <a:latin typeface="Montserrat"/>
                <a:ea typeface="Montserrat"/>
                <a:cs typeface="Montserrat"/>
                <a:sym typeface="Montserrat"/>
              </a:rPr>
              <a:t>Teacher Recruitment</a:t>
            </a:r>
            <a:endParaRPr sz="2650" b="1">
              <a:latin typeface="Montserrat"/>
              <a:ea typeface="Montserrat"/>
              <a:cs typeface="Montserrat"/>
              <a:sym typeface="Montserrat"/>
            </a:endParaRPr>
          </a:p>
        </p:txBody>
      </p:sp>
      <p:pic>
        <p:nvPicPr>
          <p:cNvPr id="133" name="Google Shape;133;p28"/>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b="1">
                <a:latin typeface="Montserrat"/>
                <a:ea typeface="Montserrat"/>
                <a:cs typeface="Montserrat"/>
                <a:sym typeface="Montserrat"/>
              </a:rPr>
              <a:t>:: Building Relationships</a:t>
            </a:r>
            <a:endParaRPr sz="4000" b="1">
              <a:latin typeface="Montserrat"/>
              <a:ea typeface="Montserrat"/>
              <a:cs typeface="Montserrat"/>
              <a:sym typeface="Montserrat"/>
            </a:endParaRPr>
          </a:p>
        </p:txBody>
      </p:sp>
      <p:pic>
        <p:nvPicPr>
          <p:cNvPr id="139" name="Google Shape;139;p29"/>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0"/>
          <p:cNvSpPr txBox="1">
            <a:spLocks noGrp="1"/>
          </p:cNvSpPr>
          <p:nvPr>
            <p:ph type="title"/>
          </p:nvPr>
        </p:nvSpPr>
        <p:spPr>
          <a:xfrm>
            <a:off x="490250" y="450150"/>
            <a:ext cx="83055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latin typeface="Montserrat"/>
                <a:ea typeface="Montserrat"/>
                <a:cs typeface="Montserrat"/>
                <a:sym typeface="Montserrat"/>
              </a:rPr>
              <a:t>Q: What do</a:t>
            </a:r>
            <a:r>
              <a:rPr lang="en" b="1">
                <a:latin typeface="Montserrat"/>
                <a:ea typeface="Montserrat"/>
                <a:cs typeface="Montserrat"/>
                <a:sym typeface="Montserrat"/>
              </a:rPr>
              <a:t> people</a:t>
            </a:r>
            <a:r>
              <a:rPr lang="en">
                <a:latin typeface="Montserrat"/>
                <a:ea typeface="Montserrat"/>
                <a:cs typeface="Montserrat"/>
                <a:sym typeface="Montserrat"/>
              </a:rPr>
              <a:t> need that you can </a:t>
            </a:r>
            <a:r>
              <a:rPr lang="en" b="1">
                <a:latin typeface="Montserrat"/>
                <a:ea typeface="Montserrat"/>
                <a:cs typeface="Montserrat"/>
                <a:sym typeface="Montserrat"/>
              </a:rPr>
              <a:t>provide</a:t>
            </a:r>
            <a:r>
              <a:rPr lang="en">
                <a:latin typeface="Montserrat"/>
                <a:ea typeface="Montserrat"/>
                <a:cs typeface="Montserrat"/>
                <a:sym typeface="Montserrat"/>
              </a:rPr>
              <a:t>?</a:t>
            </a:r>
            <a:endParaRPr>
              <a:latin typeface="Montserrat"/>
              <a:ea typeface="Montserrat"/>
              <a:cs typeface="Montserrat"/>
              <a:sym typeface="Montserrat"/>
            </a:endParaRPr>
          </a:p>
        </p:txBody>
      </p:sp>
      <p:pic>
        <p:nvPicPr>
          <p:cNvPr id="145" name="Google Shape;145;p30"/>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1"/>
          <p:cNvSpPr txBox="1">
            <a:spLocks noGrp="1"/>
          </p:cNvSpPr>
          <p:nvPr>
            <p:ph type="title"/>
          </p:nvPr>
        </p:nvSpPr>
        <p:spPr>
          <a:xfrm>
            <a:off x="490250" y="450150"/>
            <a:ext cx="8624100" cy="4090800"/>
          </a:xfrm>
          <a:prstGeom prst="rect">
            <a:avLst/>
          </a:prstGeom>
        </p:spPr>
        <p:txBody>
          <a:bodyPr spcFirstLastPara="1" wrap="square" lIns="91425" tIns="91425" rIns="91425" bIns="91425" anchor="ctr" anchorCtr="0">
            <a:normAutofit/>
          </a:bodyPr>
          <a:lstStyle/>
          <a:p>
            <a:pPr marL="457200" lvl="0" indent="-482600" algn="l" rtl="0">
              <a:spcBef>
                <a:spcPts val="0"/>
              </a:spcBef>
              <a:spcAft>
                <a:spcPts val="0"/>
              </a:spcAft>
              <a:buSzPts val="4000"/>
              <a:buFont typeface="Montserrat"/>
              <a:buAutoNum type="arabicPeriod"/>
            </a:pPr>
            <a:r>
              <a:rPr lang="en" sz="4000" b="1">
                <a:latin typeface="Montserrat"/>
                <a:ea typeface="Montserrat"/>
                <a:cs typeface="Montserrat"/>
                <a:sym typeface="Montserrat"/>
              </a:rPr>
              <a:t>Identify your difference</a:t>
            </a:r>
            <a:r>
              <a:rPr lang="en" sz="4000">
                <a:latin typeface="Montserrat"/>
                <a:ea typeface="Montserrat"/>
                <a:cs typeface="Montserrat"/>
                <a:sym typeface="Montserrat"/>
              </a:rPr>
              <a:t> </a:t>
            </a:r>
            <a:endParaRPr sz="4000">
              <a:latin typeface="Montserrat"/>
              <a:ea typeface="Montserrat"/>
              <a:cs typeface="Montserrat"/>
              <a:sym typeface="Montserrat"/>
            </a:endParaRPr>
          </a:p>
          <a:p>
            <a:pPr marL="0" lvl="0" indent="0" algn="l" rtl="0">
              <a:spcBef>
                <a:spcPts val="0"/>
              </a:spcBef>
              <a:spcAft>
                <a:spcPts val="0"/>
              </a:spcAft>
              <a:buNone/>
            </a:pPr>
            <a:r>
              <a:rPr lang="en" sz="1200">
                <a:latin typeface="Montserrat"/>
                <a:ea typeface="Montserrat"/>
                <a:cs typeface="Montserrat"/>
                <a:sym typeface="Montserrat"/>
              </a:rPr>
              <a:t>Map  your unique points of difference to the needs of children and their families in your area. </a:t>
            </a:r>
            <a:endParaRPr sz="4000">
              <a:latin typeface="Montserrat"/>
              <a:ea typeface="Montserrat"/>
              <a:cs typeface="Montserrat"/>
              <a:sym typeface="Montserrat"/>
            </a:endParaRPr>
          </a:p>
        </p:txBody>
      </p:sp>
      <p:pic>
        <p:nvPicPr>
          <p:cNvPr id="151" name="Google Shape;151;p31"/>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400" b="1">
                <a:latin typeface="Montserrat"/>
                <a:ea typeface="Montserrat"/>
                <a:cs typeface="Montserrat"/>
                <a:sym typeface="Montserrat"/>
              </a:rPr>
              <a:t>Differences to consider</a:t>
            </a:r>
            <a:endParaRPr sz="2400" b="1">
              <a:latin typeface="Montserrat"/>
              <a:ea typeface="Montserrat"/>
              <a:cs typeface="Montserrat"/>
              <a:sym typeface="Montserrat"/>
            </a:endParaRPr>
          </a:p>
          <a:p>
            <a:pPr marL="0" lvl="0" indent="0" algn="l" rtl="0">
              <a:spcBef>
                <a:spcPts val="0"/>
              </a:spcBef>
              <a:spcAft>
                <a:spcPts val="0"/>
              </a:spcAft>
              <a:buNone/>
            </a:pPr>
            <a:endParaRPr sz="1200">
              <a:latin typeface="Montserrat"/>
              <a:ea typeface="Montserrat"/>
              <a:cs typeface="Montserrat"/>
              <a:sym typeface="Montserrat"/>
            </a:endParaRPr>
          </a:p>
        </p:txBody>
      </p:sp>
      <p:pic>
        <p:nvPicPr>
          <p:cNvPr id="157" name="Google Shape;157;p32"/>
          <p:cNvPicPr preferRelativeResize="0"/>
          <p:nvPr/>
        </p:nvPicPr>
        <p:blipFill>
          <a:blip r:embed="rId3">
            <a:alphaModFix/>
          </a:blip>
          <a:stretch>
            <a:fillRect/>
          </a:stretch>
        </p:blipFill>
        <p:spPr>
          <a:xfrm>
            <a:off x="8307325" y="4500575"/>
            <a:ext cx="807150" cy="538100"/>
          </a:xfrm>
          <a:prstGeom prst="rect">
            <a:avLst/>
          </a:prstGeom>
          <a:noFill/>
          <a:ln>
            <a:noFill/>
          </a:ln>
        </p:spPr>
      </p:pic>
      <p:pic>
        <p:nvPicPr>
          <p:cNvPr id="158" name="Google Shape;158;p32"/>
          <p:cNvPicPr preferRelativeResize="0"/>
          <p:nvPr/>
        </p:nvPicPr>
        <p:blipFill>
          <a:blip r:embed="rId4">
            <a:alphaModFix/>
          </a:blip>
          <a:stretch>
            <a:fillRect/>
          </a:stretch>
        </p:blipFill>
        <p:spPr>
          <a:xfrm>
            <a:off x="4697196" y="1811350"/>
            <a:ext cx="3806106" cy="2533088"/>
          </a:xfrm>
          <a:prstGeom prst="rect">
            <a:avLst/>
          </a:prstGeom>
          <a:noFill/>
          <a:ln>
            <a:noFill/>
          </a:ln>
        </p:spPr>
      </p:pic>
      <p:sp>
        <p:nvSpPr>
          <p:cNvPr id="159" name="Google Shape;159;p32"/>
          <p:cNvSpPr txBox="1">
            <a:spLocks noGrp="1"/>
          </p:cNvSpPr>
          <p:nvPr>
            <p:ph type="body" idx="1"/>
          </p:nvPr>
        </p:nvSpPr>
        <p:spPr>
          <a:xfrm>
            <a:off x="471900" y="1919075"/>
            <a:ext cx="3999900" cy="2710200"/>
          </a:xfrm>
          <a:prstGeom prst="rect">
            <a:avLst/>
          </a:prstGeom>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2"/>
              </a:buClr>
              <a:buSzPts val="1400"/>
              <a:buFont typeface="Montserrat"/>
              <a:buChar char="●"/>
            </a:pPr>
            <a:r>
              <a:rPr lang="en" b="1">
                <a:solidFill>
                  <a:schemeClr val="dk2"/>
                </a:solidFill>
                <a:latin typeface="Montserrat"/>
                <a:ea typeface="Montserrat"/>
                <a:cs typeface="Montserrat"/>
                <a:sym typeface="Montserrat"/>
              </a:rPr>
              <a:t>Your child care philosophy</a:t>
            </a:r>
            <a:endParaRPr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Char char="●"/>
            </a:pPr>
            <a:r>
              <a:rPr lang="en" b="1">
                <a:solidFill>
                  <a:schemeClr val="dk2"/>
                </a:solidFill>
                <a:latin typeface="Montserrat"/>
                <a:ea typeface="Montserrat"/>
                <a:cs typeface="Montserrat"/>
                <a:sym typeface="Montserrat"/>
              </a:rPr>
              <a:t>Location</a:t>
            </a:r>
            <a:endParaRPr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Char char="●"/>
            </a:pPr>
            <a:r>
              <a:rPr lang="en" b="1">
                <a:solidFill>
                  <a:schemeClr val="dk2"/>
                </a:solidFill>
                <a:latin typeface="Montserrat"/>
                <a:ea typeface="Montserrat"/>
                <a:cs typeface="Montserrat"/>
                <a:sym typeface="Montserrat"/>
              </a:rPr>
              <a:t>Payment methods for families</a:t>
            </a:r>
            <a:endParaRPr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Char char="●"/>
            </a:pPr>
            <a:r>
              <a:rPr lang="en" b="1">
                <a:solidFill>
                  <a:schemeClr val="dk2"/>
                </a:solidFill>
                <a:latin typeface="Montserrat"/>
                <a:ea typeface="Montserrat"/>
                <a:cs typeface="Montserrat"/>
                <a:sym typeface="Montserrat"/>
              </a:rPr>
              <a:t>Your Staff - training and education</a:t>
            </a:r>
            <a:endParaRPr b="1">
              <a:solidFill>
                <a:schemeClr val="dk2"/>
              </a:solidFill>
              <a:latin typeface="Montserrat"/>
              <a:ea typeface="Montserrat"/>
              <a:cs typeface="Montserrat"/>
              <a:sym typeface="Montserrat"/>
            </a:endParaRPr>
          </a:p>
          <a:p>
            <a:pPr marL="457200" lvl="0" indent="-317500" algn="l" rtl="0">
              <a:lnSpc>
                <a:spcPct val="100000"/>
              </a:lnSpc>
              <a:spcBef>
                <a:spcPts val="0"/>
              </a:spcBef>
              <a:spcAft>
                <a:spcPts val="0"/>
              </a:spcAft>
              <a:buClr>
                <a:schemeClr val="dk2"/>
              </a:buClr>
              <a:buSzPts val="1400"/>
              <a:buFont typeface="Montserrat"/>
              <a:buChar char="●"/>
            </a:pPr>
            <a:r>
              <a:rPr lang="en" b="1">
                <a:solidFill>
                  <a:schemeClr val="dk2"/>
                </a:solidFill>
                <a:latin typeface="Montserrat"/>
                <a:ea typeface="Montserrat"/>
                <a:cs typeface="Montserrat"/>
                <a:sym typeface="Montserrat"/>
              </a:rPr>
              <a:t>Being a SC First Steps 4K provider</a:t>
            </a:r>
            <a:endParaRPr b="1">
              <a:solidFill>
                <a:schemeClr val="dk2"/>
              </a:solidFill>
              <a:latin typeface="Montserrat"/>
              <a:ea typeface="Montserrat"/>
              <a:cs typeface="Montserrat"/>
              <a:sym typeface="Montserrat"/>
            </a:endParaRPr>
          </a:p>
          <a:p>
            <a:pPr marL="914400" lvl="1" indent="-317500" algn="l" rtl="0">
              <a:lnSpc>
                <a:spcPct val="100000"/>
              </a:lnSpc>
              <a:spcBef>
                <a:spcPts val="0"/>
              </a:spcBef>
              <a:spcAft>
                <a:spcPts val="0"/>
              </a:spcAft>
              <a:buClr>
                <a:schemeClr val="dk2"/>
              </a:buClr>
              <a:buSzPts val="1400"/>
              <a:buFont typeface="Montserrat"/>
              <a:buChar char="○"/>
            </a:pPr>
            <a:r>
              <a:rPr lang="en" sz="1400">
                <a:solidFill>
                  <a:schemeClr val="dk2"/>
                </a:solidFill>
                <a:latin typeface="Montserrat"/>
                <a:ea typeface="Montserrat"/>
                <a:cs typeface="Montserrat"/>
                <a:sym typeface="Montserrat"/>
              </a:rPr>
              <a:t>90 hours of development for teachers</a:t>
            </a:r>
            <a:endParaRPr sz="1400">
              <a:solidFill>
                <a:schemeClr val="dk2"/>
              </a:solidFill>
              <a:latin typeface="Montserrat"/>
              <a:ea typeface="Montserrat"/>
              <a:cs typeface="Montserrat"/>
              <a:sym typeface="Montserrat"/>
            </a:endParaRPr>
          </a:p>
          <a:p>
            <a:pPr marL="914400" lvl="1" indent="-317500" algn="l" rtl="0">
              <a:lnSpc>
                <a:spcPct val="100000"/>
              </a:lnSpc>
              <a:spcBef>
                <a:spcPts val="0"/>
              </a:spcBef>
              <a:spcAft>
                <a:spcPts val="0"/>
              </a:spcAft>
              <a:buClr>
                <a:schemeClr val="dk2"/>
              </a:buClr>
              <a:buSzPts val="1400"/>
              <a:buFont typeface="Montserrat"/>
              <a:buChar char="○"/>
            </a:pPr>
            <a:r>
              <a:rPr lang="en" sz="1400">
                <a:solidFill>
                  <a:schemeClr val="dk2"/>
                </a:solidFill>
                <a:latin typeface="Montserrat"/>
                <a:ea typeface="Montserrat"/>
                <a:cs typeface="Montserrat"/>
                <a:sym typeface="Montserrat"/>
              </a:rPr>
              <a:t>Dedicated 4K coach</a:t>
            </a:r>
            <a:endParaRPr sz="1400">
              <a:solidFill>
                <a:schemeClr val="dk2"/>
              </a:solidFill>
              <a:latin typeface="Montserrat"/>
              <a:ea typeface="Montserrat"/>
              <a:cs typeface="Montserrat"/>
              <a:sym typeface="Montserrat"/>
            </a:endParaRPr>
          </a:p>
          <a:p>
            <a:pPr marL="914400" lvl="1" indent="-317500" algn="l" rtl="0">
              <a:lnSpc>
                <a:spcPct val="100000"/>
              </a:lnSpc>
              <a:spcBef>
                <a:spcPts val="0"/>
              </a:spcBef>
              <a:spcAft>
                <a:spcPts val="0"/>
              </a:spcAft>
              <a:buClr>
                <a:schemeClr val="dk2"/>
              </a:buClr>
              <a:buSzPts val="1400"/>
              <a:buFont typeface="Montserrat"/>
              <a:buChar char="○"/>
            </a:pPr>
            <a:r>
              <a:rPr lang="en" sz="1400">
                <a:solidFill>
                  <a:schemeClr val="dk2"/>
                </a:solidFill>
                <a:latin typeface="Montserrat"/>
                <a:ea typeface="Montserrat"/>
                <a:cs typeface="Montserrat"/>
                <a:sym typeface="Montserrat"/>
              </a:rPr>
              <a:t>Research-based curricula and materials</a:t>
            </a:r>
            <a:endParaRPr sz="1400">
              <a:solidFill>
                <a:schemeClr val="dk2"/>
              </a:solidFill>
              <a:latin typeface="Montserrat"/>
              <a:ea typeface="Montserrat"/>
              <a:cs typeface="Montserrat"/>
              <a:sym typeface="Montserrat"/>
            </a:endParaRPr>
          </a:p>
          <a:p>
            <a:pPr marL="0" lvl="0" indent="0" algn="l" rtl="0">
              <a:lnSpc>
                <a:spcPct val="100000"/>
              </a:lnSpc>
              <a:spcBef>
                <a:spcPts val="0"/>
              </a:spcBef>
              <a:spcAft>
                <a:spcPts val="0"/>
              </a:spcAft>
              <a:buNone/>
            </a:pPr>
            <a:endParaRPr>
              <a:solidFill>
                <a:schemeClr val="dk2"/>
              </a:solidFill>
              <a:latin typeface="Montserrat"/>
              <a:ea typeface="Montserrat"/>
              <a:cs typeface="Montserrat"/>
              <a:sym typeface="Montserrat"/>
            </a:endParaRPr>
          </a:p>
          <a:p>
            <a:pPr marL="0" lvl="0" indent="0" algn="l" rtl="0">
              <a:spcBef>
                <a:spcPts val="0"/>
              </a:spcBef>
              <a:spcAft>
                <a:spcPts val="1200"/>
              </a:spcAft>
              <a:buNone/>
            </a:pPr>
            <a:endParaRPr>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490250" y="488250"/>
            <a:ext cx="74751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b="1">
                <a:latin typeface="Montserrat"/>
                <a:ea typeface="Montserrat"/>
                <a:cs typeface="Montserrat"/>
                <a:sym typeface="Montserrat"/>
              </a:rPr>
              <a:t>2. Craft your Story</a:t>
            </a:r>
            <a:endParaRPr sz="4000" b="1">
              <a:latin typeface="Montserrat"/>
              <a:ea typeface="Montserrat"/>
              <a:cs typeface="Montserrat"/>
              <a:sym typeface="Montserrat"/>
            </a:endParaRPr>
          </a:p>
          <a:p>
            <a:pPr marL="0" lvl="0" indent="0" algn="l" rtl="0">
              <a:spcBef>
                <a:spcPts val="0"/>
              </a:spcBef>
              <a:spcAft>
                <a:spcPts val="0"/>
              </a:spcAft>
              <a:buNone/>
            </a:pPr>
            <a:r>
              <a:rPr lang="en" sz="1300">
                <a:latin typeface="Montserrat"/>
                <a:ea typeface="Montserrat"/>
                <a:cs typeface="Montserrat"/>
                <a:sym typeface="Montserrat"/>
              </a:rPr>
              <a:t>Develop a way to communicate your differences.</a:t>
            </a:r>
            <a:endParaRPr/>
          </a:p>
        </p:txBody>
      </p:sp>
      <p:pic>
        <p:nvPicPr>
          <p:cNvPr id="165" name="Google Shape;165;p33"/>
          <p:cNvPicPr preferRelativeResize="0"/>
          <p:nvPr/>
        </p:nvPicPr>
        <p:blipFill>
          <a:blip r:embed="rId3">
            <a:alphaModFix/>
          </a:blip>
          <a:stretch>
            <a:fillRect/>
          </a:stretch>
        </p:blipFill>
        <p:spPr>
          <a:xfrm>
            <a:off x="8307325" y="4500575"/>
            <a:ext cx="807150" cy="5381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1329</Words>
  <Application>Microsoft Office PowerPoint</Application>
  <PresentationFormat>On-screen Show (16:9)</PresentationFormat>
  <Paragraphs>206</Paragraphs>
  <Slides>30</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Poppins</vt:lpstr>
      <vt:lpstr>Montserrat</vt:lpstr>
      <vt:lpstr>Montserrat Medium</vt:lpstr>
      <vt:lpstr>Roboto</vt:lpstr>
      <vt:lpstr>Arial</vt:lpstr>
      <vt:lpstr>Proxima Nova</vt:lpstr>
      <vt:lpstr>Simple Light</vt:lpstr>
      <vt:lpstr>Material</vt:lpstr>
      <vt:lpstr>SC First Steps 4K</vt:lpstr>
      <vt:lpstr>Welcome!</vt:lpstr>
      <vt:lpstr>PowerPoint Presentation</vt:lpstr>
      <vt:lpstr>The Building Blocks: Building Relationships Community Engagement Teacher Recruitment</vt:lpstr>
      <vt:lpstr>:: Building Relationships</vt:lpstr>
      <vt:lpstr>Q: What do people need that you can provide?</vt:lpstr>
      <vt:lpstr>Identify your difference  Map  your unique points of difference to the needs of children and their families in your area. </vt:lpstr>
      <vt:lpstr>Differences to consider </vt:lpstr>
      <vt:lpstr>2. Craft your Story Develop a way to communicate your differences.</vt:lpstr>
      <vt:lpstr>Questions to ask to prepare your story</vt:lpstr>
      <vt:lpstr>3. Establish your Voice Match attributes to the benefits of a child attending your center.</vt:lpstr>
      <vt:lpstr>PowerPoint Presentation</vt:lpstr>
      <vt:lpstr>PowerPoint Presentation</vt:lpstr>
      <vt:lpstr>4. Build Trust  One of the best ways to build trust with families is to show them exactly how their child is benefiting from being in your center. One of your best resources is the SC Profile of the Ready Kindergartener.</vt:lpstr>
      <vt:lpstr>Building Trust</vt:lpstr>
      <vt:lpstr>Lifelong Benefits</vt:lpstr>
      <vt:lpstr>5. Focus on Service  Develop consistent communication with families.</vt:lpstr>
      <vt:lpstr>Communication Techniques</vt:lpstr>
      <vt:lpstr>PowerPoint Presentation</vt:lpstr>
      <vt:lpstr>:: Community Engagement Grassroots Techniques</vt:lpstr>
      <vt:lpstr>Community Engagement Online </vt:lpstr>
      <vt:lpstr>PowerPoint Presentation</vt:lpstr>
      <vt:lpstr>Community Engagement Offline </vt:lpstr>
      <vt:lpstr>:: Teacher Recruitment Ideas &amp; Strategies</vt:lpstr>
      <vt:lpstr>Teacher Recruitment Online  </vt:lpstr>
      <vt:lpstr>Be Proactive</vt:lpstr>
      <vt:lpstr>  Teacher Recruitment Offline </vt:lpstr>
      <vt:lpstr>PowerPoint Presentation</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 First Steps 4K</dc:title>
  <cp:lastModifiedBy>Ingram, Samantha</cp:lastModifiedBy>
  <cp:revision>1</cp:revision>
  <dcterms:modified xsi:type="dcterms:W3CDTF">2021-10-13T18:07:17Z</dcterms:modified>
</cp:coreProperties>
</file>