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sldIdLst>
    <p:sldId id="256" r:id="rId2"/>
    <p:sldId id="257" r:id="rId3"/>
    <p:sldId id="268" r:id="rId4"/>
    <p:sldId id="259" r:id="rId5"/>
    <p:sldId id="267" r:id="rId6"/>
    <p:sldId id="273" r:id="rId7"/>
    <p:sldId id="261" r:id="rId8"/>
    <p:sldId id="264" r:id="rId9"/>
    <p:sldId id="272" r:id="rId10"/>
    <p:sldId id="265" r:id="rId11"/>
    <p:sldId id="270" r:id="rId12"/>
    <p:sldId id="271" r:id="rId13"/>
    <p:sldId id="260" r:id="rId14"/>
    <p:sldId id="258" r:id="rId15"/>
  </p:sldIdLst>
  <p:sldSz cx="9144000" cy="6858000" type="screen4x3"/>
  <p:notesSz cx="6858000" cy="9144000"/>
  <p:embeddedFontLst>
    <p:embeddedFont>
      <p:font typeface="Century Gothic" panose="020B0502020202020204" pitchFamily="34"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23115-C983-4083-9066-91535B219A07}" type="datetimeFigureOut">
              <a:rPr lang="en-US" smtClean="0"/>
              <a:t>7/21/2025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9EFA1-33FF-465D-90C9-9EA892A1E1CD}" type="slidenum">
              <a:rPr lang="en-US" smtClean="0"/>
              <a:t>‹#›</a:t>
            </a:fld>
            <a:endParaRPr lang="en-US"/>
          </a:p>
        </p:txBody>
      </p:sp>
    </p:spTree>
    <p:extLst>
      <p:ext uri="{BB962C8B-B14F-4D97-AF65-F5344CB8AC3E}">
        <p14:creationId xmlns:p14="http://schemas.microsoft.com/office/powerpoint/2010/main" val="53623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9EFA1-33FF-465D-90C9-9EA892A1E1CD}" type="slidenum">
              <a:rPr lang="en-US" smtClean="0"/>
              <a:t>2</a:t>
            </a:fld>
            <a:endParaRPr lang="en-US"/>
          </a:p>
        </p:txBody>
      </p:sp>
    </p:spTree>
    <p:extLst>
      <p:ext uri="{BB962C8B-B14F-4D97-AF65-F5344CB8AC3E}">
        <p14:creationId xmlns:p14="http://schemas.microsoft.com/office/powerpoint/2010/main" val="3499618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a:t>As a part of your First Steps 4K academic scholarship, families will receive weekly modeled moments from Ready Rosie. These videos re less than two minutes and give you quick activities you can do at home to support your child’s learning. Join today! {click the family picture to show video or the YouTube link below} </a:t>
            </a:r>
          </a:p>
          <a:p>
            <a:pPr marL="0" lvl="0" indent="0" algn="l" rtl="0">
              <a:lnSpc>
                <a:spcPct val="115000"/>
              </a:lnSpc>
              <a:spcBef>
                <a:spcPts val="0"/>
              </a:spcBef>
              <a:spcAft>
                <a:spcPts val="0"/>
              </a:spcAft>
              <a:buClr>
                <a:schemeClr val="dk1"/>
              </a:buClr>
              <a:buSzPts val="1100"/>
              <a:buFont typeface="Arial"/>
              <a:buNone/>
            </a:pPr>
            <a:endParaRPr lang="en-US"/>
          </a:p>
          <a:p>
            <a:pPr marL="0" lvl="0" indent="0" algn="l" rtl="0">
              <a:lnSpc>
                <a:spcPct val="115000"/>
              </a:lnSpc>
              <a:spcBef>
                <a:spcPts val="0"/>
              </a:spcBef>
              <a:spcAft>
                <a:spcPts val="0"/>
              </a:spcAft>
              <a:buClr>
                <a:schemeClr val="dk1"/>
              </a:buClr>
              <a:buSzPts val="1100"/>
              <a:buFont typeface="Arial"/>
              <a:buNone/>
            </a:pPr>
            <a:r>
              <a:rPr lang="en-US"/>
              <a:t>https://youtu.be/dzifYyaEZXA?si=W3HuzUlvFbRF4l59</a:t>
            </a:r>
          </a:p>
          <a:p>
            <a:pPr marL="0" lvl="0" indent="0" algn="l" rtl="0">
              <a:lnSpc>
                <a:spcPct val="115000"/>
              </a:lnSpc>
              <a:spcBef>
                <a:spcPts val="0"/>
              </a:spcBef>
              <a:spcAft>
                <a:spcPts val="0"/>
              </a:spcAft>
              <a:buClr>
                <a:schemeClr val="dk1"/>
              </a:buClr>
              <a:buSzPts val="1100"/>
              <a:buFont typeface="Arial"/>
              <a:buNone/>
            </a:pPr>
            <a:endParaRPr lang="en-US"/>
          </a:p>
          <a:p>
            <a:pPr marL="0" lvl="0" indent="0" algn="l" rtl="0">
              <a:lnSpc>
                <a:spcPct val="115000"/>
              </a:lnSpc>
              <a:spcBef>
                <a:spcPts val="0"/>
              </a:spcBef>
              <a:spcAft>
                <a:spcPts val="0"/>
              </a:spcAft>
              <a:buClr>
                <a:schemeClr val="dk1"/>
              </a:buClr>
              <a:buSzPts val="1100"/>
              <a:buFont typeface="Arial"/>
              <a:buNone/>
            </a:pPr>
            <a:r>
              <a:rPr lang="en-US"/>
              <a:t>Additionally, families will receive quarterly family-teacher conferences to discuss student progress, two-family workshops one focused on literacy and the other focused on math, and much more.  Families can also receive digital resources from Teaching Strategies- such as eBooks, home activities, shared family observations, and more.</a:t>
            </a:r>
          </a:p>
        </p:txBody>
      </p:sp>
      <p:sp>
        <p:nvSpPr>
          <p:cNvPr id="4" name="Slide Number Placeholder 3"/>
          <p:cNvSpPr>
            <a:spLocks noGrp="1"/>
          </p:cNvSpPr>
          <p:nvPr>
            <p:ph type="sldNum" sz="quarter" idx="5"/>
          </p:nvPr>
        </p:nvSpPr>
        <p:spPr/>
        <p:txBody>
          <a:bodyPr/>
          <a:lstStyle/>
          <a:p>
            <a:fld id="{48F9EFA1-33FF-465D-90C9-9EA892A1E1CD}" type="slidenum">
              <a:rPr lang="en-US" smtClean="0"/>
              <a:t>11</a:t>
            </a:fld>
            <a:endParaRPr lang="en-US"/>
          </a:p>
        </p:txBody>
      </p:sp>
    </p:spTree>
    <p:extLst>
      <p:ext uri="{BB962C8B-B14F-4D97-AF65-F5344CB8AC3E}">
        <p14:creationId xmlns:p14="http://schemas.microsoft.com/office/powerpoint/2010/main" val="389648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a:t>Engagement takes place throughout the school year, this is all a part of successful transition to kindergarten and future academic success. </a:t>
            </a:r>
          </a:p>
          <a:p>
            <a:pPr marL="0" lvl="0" indent="0" algn="l" rtl="0">
              <a:lnSpc>
                <a:spcPct val="115000"/>
              </a:lnSpc>
              <a:spcBef>
                <a:spcPts val="0"/>
              </a:spcBef>
              <a:spcAft>
                <a:spcPts val="0"/>
              </a:spcAft>
              <a:buClr>
                <a:schemeClr val="dk1"/>
              </a:buClr>
              <a:buSzPts val="1100"/>
              <a:buFont typeface="Arial"/>
              <a:buNone/>
            </a:pPr>
            <a:endParaRPr lang="en-US"/>
          </a:p>
          <a:p>
            <a:pPr marL="0" lvl="0" indent="0" algn="l" rtl="0">
              <a:lnSpc>
                <a:spcPct val="115000"/>
              </a:lnSpc>
              <a:spcBef>
                <a:spcPts val="0"/>
              </a:spcBef>
              <a:spcAft>
                <a:spcPts val="0"/>
              </a:spcAft>
              <a:buClr>
                <a:schemeClr val="dk1"/>
              </a:buClr>
              <a:buSzPts val="1100"/>
              <a:buFont typeface="Arial"/>
              <a:buNone/>
            </a:pPr>
            <a:r>
              <a:rPr lang="en-US"/>
              <a:t>4K Providers will report attendance to the First Steps state office with the completed family engagement reflection form after each 4K orientation, conferences, and workshops for the school year. Don’t forget to sign in! </a:t>
            </a:r>
          </a:p>
        </p:txBody>
      </p:sp>
      <p:sp>
        <p:nvSpPr>
          <p:cNvPr id="4" name="Slide Number Placeholder 3"/>
          <p:cNvSpPr>
            <a:spLocks noGrp="1"/>
          </p:cNvSpPr>
          <p:nvPr>
            <p:ph type="sldNum" sz="quarter" idx="5"/>
          </p:nvPr>
        </p:nvSpPr>
        <p:spPr/>
        <p:txBody>
          <a:bodyPr/>
          <a:lstStyle/>
          <a:p>
            <a:fld id="{48F9EFA1-33FF-465D-90C9-9EA892A1E1CD}" type="slidenum">
              <a:rPr lang="en-US" smtClean="0"/>
              <a:t>12</a:t>
            </a:fld>
            <a:endParaRPr lang="en-US"/>
          </a:p>
        </p:txBody>
      </p:sp>
    </p:spTree>
    <p:extLst>
      <p:ext uri="{BB962C8B-B14F-4D97-AF65-F5344CB8AC3E}">
        <p14:creationId xmlns:p14="http://schemas.microsoft.com/office/powerpoint/2010/main" val="424040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add more about your school. Add a fun picture of teacher and a student. We are in it together, 4K Rocks! </a:t>
            </a:r>
          </a:p>
        </p:txBody>
      </p:sp>
      <p:sp>
        <p:nvSpPr>
          <p:cNvPr id="4" name="Slide Number Placeholder 3"/>
          <p:cNvSpPr>
            <a:spLocks noGrp="1"/>
          </p:cNvSpPr>
          <p:nvPr>
            <p:ph type="sldNum" sz="quarter" idx="5"/>
          </p:nvPr>
        </p:nvSpPr>
        <p:spPr/>
        <p:txBody>
          <a:bodyPr/>
          <a:lstStyle/>
          <a:p>
            <a:fld id="{48F9EFA1-33FF-465D-90C9-9EA892A1E1CD}" type="slidenum">
              <a:rPr lang="en-US" smtClean="0"/>
              <a:t>13</a:t>
            </a:fld>
            <a:endParaRPr lang="en-US"/>
          </a:p>
        </p:txBody>
      </p:sp>
    </p:spTree>
    <p:extLst>
      <p:ext uri="{BB962C8B-B14F-4D97-AF65-F5344CB8AC3E}">
        <p14:creationId xmlns:p14="http://schemas.microsoft.com/office/powerpoint/2010/main" val="57768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 families with a copy of the First Steps 4K family handbook. </a:t>
            </a:r>
          </a:p>
        </p:txBody>
      </p:sp>
      <p:sp>
        <p:nvSpPr>
          <p:cNvPr id="4" name="Slide Number Placeholder 3"/>
          <p:cNvSpPr>
            <a:spLocks noGrp="1"/>
          </p:cNvSpPr>
          <p:nvPr>
            <p:ph type="sldNum" sz="quarter" idx="5"/>
          </p:nvPr>
        </p:nvSpPr>
        <p:spPr/>
        <p:txBody>
          <a:bodyPr/>
          <a:lstStyle/>
          <a:p>
            <a:fld id="{48F9EFA1-33FF-465D-90C9-9EA892A1E1CD}" type="slidenum">
              <a:rPr lang="en-US" smtClean="0"/>
              <a:t>3</a:t>
            </a:fld>
            <a:endParaRPr lang="en-US"/>
          </a:p>
        </p:txBody>
      </p:sp>
    </p:spTree>
    <p:extLst>
      <p:ext uri="{BB962C8B-B14F-4D97-AF65-F5344CB8AC3E}">
        <p14:creationId xmlns:p14="http://schemas.microsoft.com/office/powerpoint/2010/main" val="268646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a:t>To learn more about First Steps 4K visit www.scfirststeps.org. </a:t>
            </a:r>
          </a:p>
        </p:txBody>
      </p:sp>
      <p:sp>
        <p:nvSpPr>
          <p:cNvPr id="4" name="Slide Number Placeholder 3"/>
          <p:cNvSpPr>
            <a:spLocks noGrp="1"/>
          </p:cNvSpPr>
          <p:nvPr>
            <p:ph type="sldNum" sz="quarter" idx="5"/>
          </p:nvPr>
        </p:nvSpPr>
        <p:spPr/>
        <p:txBody>
          <a:bodyPr/>
          <a:lstStyle/>
          <a:p>
            <a:fld id="{48F9EFA1-33FF-465D-90C9-9EA892A1E1CD}" type="slidenum">
              <a:rPr lang="en-US" smtClean="0"/>
              <a:t>4</a:t>
            </a:fld>
            <a:endParaRPr lang="en-US"/>
          </a:p>
        </p:txBody>
      </p:sp>
    </p:spTree>
    <p:extLst>
      <p:ext uri="{BB962C8B-B14F-4D97-AF65-F5344CB8AC3E}">
        <p14:creationId xmlns:p14="http://schemas.microsoft.com/office/powerpoint/2010/main" val="17574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9A5315"/>
                </a:solidFill>
                <a:latin typeface="Arial"/>
                <a:ea typeface="Arial"/>
                <a:cs typeface="Arial"/>
                <a:sym typeface="Arial"/>
              </a:rPr>
              <a:t>Quote from a 4K family about their student’s academic growth </a:t>
            </a:r>
            <a:endParaRPr lang="en-US"/>
          </a:p>
        </p:txBody>
      </p:sp>
      <p:sp>
        <p:nvSpPr>
          <p:cNvPr id="4" name="Slide Number Placeholder 3"/>
          <p:cNvSpPr>
            <a:spLocks noGrp="1"/>
          </p:cNvSpPr>
          <p:nvPr>
            <p:ph type="sldNum" sz="quarter" idx="5"/>
          </p:nvPr>
        </p:nvSpPr>
        <p:spPr/>
        <p:txBody>
          <a:bodyPr/>
          <a:lstStyle/>
          <a:p>
            <a:fld id="{48F9EFA1-33FF-465D-90C9-9EA892A1E1CD}" type="slidenum">
              <a:rPr lang="en-US" smtClean="0"/>
              <a:t>5</a:t>
            </a:fld>
            <a:endParaRPr lang="en-US"/>
          </a:p>
        </p:txBody>
      </p:sp>
    </p:spTree>
    <p:extLst>
      <p:ext uri="{BB962C8B-B14F-4D97-AF65-F5344CB8AC3E}">
        <p14:creationId xmlns:p14="http://schemas.microsoft.com/office/powerpoint/2010/main" val="78648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9A5315"/>
                </a:solidFill>
                <a:latin typeface="Arial"/>
                <a:ea typeface="Arial"/>
                <a:cs typeface="Arial"/>
                <a:sym typeface="Arial"/>
              </a:rPr>
              <a:t>Add a picture of your school building on this slide. </a:t>
            </a:r>
            <a:endParaRPr lang="en-US"/>
          </a:p>
        </p:txBody>
      </p:sp>
      <p:sp>
        <p:nvSpPr>
          <p:cNvPr id="4" name="Slide Number Placeholder 3"/>
          <p:cNvSpPr>
            <a:spLocks noGrp="1"/>
          </p:cNvSpPr>
          <p:nvPr>
            <p:ph type="sldNum" sz="quarter" idx="5"/>
          </p:nvPr>
        </p:nvSpPr>
        <p:spPr/>
        <p:txBody>
          <a:bodyPr/>
          <a:lstStyle/>
          <a:p>
            <a:fld id="{48F9EFA1-33FF-465D-90C9-9EA892A1E1CD}" type="slidenum">
              <a:rPr lang="en-US" smtClean="0"/>
              <a:t>6</a:t>
            </a:fld>
            <a:endParaRPr lang="en-US"/>
          </a:p>
        </p:txBody>
      </p:sp>
    </p:spTree>
    <p:extLst>
      <p:ext uri="{BB962C8B-B14F-4D97-AF65-F5344CB8AC3E}">
        <p14:creationId xmlns:p14="http://schemas.microsoft.com/office/powerpoint/2010/main" val="2623292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Font typeface="Arial"/>
              <a:buNone/>
            </a:pPr>
            <a:r>
              <a:rPr lang="en-US"/>
              <a:t>Enter a picture for each person. Picture of your 4K Coach can be found on the First Steps website (just copy and paste). Duplicate slide if you need to add more pictures of the school family to include others. Encourage families to bring a picture for friends &amp; family board. You can talk about this more on Slide 7.  Tell families the 4K ratio is 1:10 and what credentials your teacher has. </a:t>
            </a:r>
          </a:p>
          <a:p>
            <a:pPr marL="0" lvl="0" indent="0" algn="l" rtl="0">
              <a:spcBef>
                <a:spcPts val="0"/>
              </a:spcBef>
              <a:spcAft>
                <a:spcPts val="0"/>
              </a:spcAft>
              <a:buClr>
                <a:schemeClr val="dk1"/>
              </a:buClr>
              <a:buFont typeface="Arial"/>
              <a:buNone/>
            </a:pPr>
            <a:endParaRPr lang="en-US"/>
          </a:p>
          <a:p>
            <a:pPr marL="0" lvl="0" indent="0" algn="l" rtl="0">
              <a:spcBef>
                <a:spcPts val="0"/>
              </a:spcBef>
              <a:spcAft>
                <a:spcPts val="0"/>
              </a:spcAft>
              <a:buClr>
                <a:schemeClr val="dk1"/>
              </a:buClr>
              <a:buFont typeface="Arial"/>
              <a:buNone/>
            </a:pPr>
            <a:r>
              <a:rPr lang="en-US"/>
              <a:t>The culture of a school can build cooperation, willingness and responsibility. The School Family builds connections between families and schools, teachers and teachers, teachers and students, and students and students to ensure the highest development of all.</a:t>
            </a:r>
          </a:p>
          <a:p>
            <a:endParaRPr lang="en-US"/>
          </a:p>
        </p:txBody>
      </p:sp>
      <p:sp>
        <p:nvSpPr>
          <p:cNvPr id="4" name="Slide Number Placeholder 3"/>
          <p:cNvSpPr>
            <a:spLocks noGrp="1"/>
          </p:cNvSpPr>
          <p:nvPr>
            <p:ph type="sldNum" sz="quarter" idx="5"/>
          </p:nvPr>
        </p:nvSpPr>
        <p:spPr/>
        <p:txBody>
          <a:bodyPr/>
          <a:lstStyle/>
          <a:p>
            <a:fld id="{48F9EFA1-33FF-465D-90C9-9EA892A1E1CD}" type="slidenum">
              <a:rPr lang="en-US" smtClean="0"/>
              <a:t>7</a:t>
            </a:fld>
            <a:endParaRPr lang="en-US"/>
          </a:p>
        </p:txBody>
      </p:sp>
    </p:spTree>
    <p:extLst>
      <p:ext uri="{BB962C8B-B14F-4D97-AF65-F5344CB8AC3E}">
        <p14:creationId xmlns:p14="http://schemas.microsoft.com/office/powerpoint/2010/main" val="1379594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a:solidFill>
                  <a:srgbClr val="9A5315"/>
                </a:solidFill>
                <a:latin typeface="Arial"/>
                <a:ea typeface="Arial"/>
                <a:cs typeface="Arial"/>
                <a:sym typeface="Arial"/>
              </a:rPr>
              <a:t>Feel free to add other suggestions. A written list of Day One suggestions may be helpful for a first-time parent. Share a copy of the 4K Daily Schedule (6.5 or 8-hour day) and 4K School Calendar. </a:t>
            </a:r>
          </a:p>
          <a:p>
            <a:pPr marL="0" lvl="0" indent="0" algn="l" rtl="0">
              <a:lnSpc>
                <a:spcPct val="115000"/>
              </a:lnSpc>
              <a:spcBef>
                <a:spcPts val="0"/>
              </a:spcBef>
              <a:spcAft>
                <a:spcPts val="0"/>
              </a:spcAft>
              <a:buClr>
                <a:schemeClr val="dk1"/>
              </a:buClr>
              <a:buSzPts val="1100"/>
              <a:buFont typeface="Arial"/>
              <a:buNone/>
            </a:pPr>
            <a:endParaRPr lang="en-US">
              <a:solidFill>
                <a:srgbClr val="9A5315"/>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solidFill>
                  <a:srgbClr val="9A5315"/>
                </a:solidFill>
                <a:latin typeface="Arial"/>
                <a:ea typeface="Arial"/>
                <a:cs typeface="Arial"/>
                <a:sym typeface="Arial"/>
              </a:rPr>
              <a:t>The first day of school is a bittersweet moment for many.  It comes with some big emotions. Explain stagger start. Have a Meet &amp; Greet, tour the classroom for a smoother transition. It’s helpful to know, how can I prepare for day one. </a:t>
            </a:r>
          </a:p>
          <a:p>
            <a:pPr marL="0" lvl="0" indent="0" algn="l" rtl="0">
              <a:lnSpc>
                <a:spcPct val="115000"/>
              </a:lnSpc>
              <a:spcBef>
                <a:spcPts val="0"/>
              </a:spcBef>
              <a:spcAft>
                <a:spcPts val="0"/>
              </a:spcAft>
              <a:buClr>
                <a:schemeClr val="dk1"/>
              </a:buClr>
              <a:buSzPts val="1100"/>
              <a:buFont typeface="Arial"/>
              <a:buNone/>
            </a:pPr>
            <a:endParaRPr lang="en-US">
              <a:solidFill>
                <a:srgbClr val="9A5315"/>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solidFill>
                  <a:srgbClr val="9A5315"/>
                </a:solidFill>
                <a:latin typeface="Arial"/>
                <a:ea typeface="Arial"/>
                <a:cs typeface="Arial"/>
                <a:sym typeface="Arial"/>
              </a:rPr>
              <a:t>Create drop-off activities for families “sib and sob”. A place where families can leave a handwritten note or drawing for their child on day one. Offer facial tissue,  juice, water, coffee. Some schools create a photo booth, an area for families to take Day One photos. Suggest bringing 2 family pictures- one for the child to keep and one that stays at school. Be prepared to take a picture on the spot for families who do not have photos.  </a:t>
            </a:r>
          </a:p>
        </p:txBody>
      </p:sp>
      <p:sp>
        <p:nvSpPr>
          <p:cNvPr id="4" name="Slide Number Placeholder 3"/>
          <p:cNvSpPr>
            <a:spLocks noGrp="1"/>
          </p:cNvSpPr>
          <p:nvPr>
            <p:ph type="sldNum" sz="quarter" idx="5"/>
          </p:nvPr>
        </p:nvSpPr>
        <p:spPr/>
        <p:txBody>
          <a:bodyPr/>
          <a:lstStyle/>
          <a:p>
            <a:fld id="{48F9EFA1-33FF-465D-90C9-9EA892A1E1CD}" type="slidenum">
              <a:rPr lang="en-US" smtClean="0"/>
              <a:t>8</a:t>
            </a:fld>
            <a:endParaRPr lang="en-US"/>
          </a:p>
        </p:txBody>
      </p:sp>
    </p:spTree>
    <p:extLst>
      <p:ext uri="{BB962C8B-B14F-4D97-AF65-F5344CB8AC3E}">
        <p14:creationId xmlns:p14="http://schemas.microsoft.com/office/powerpoint/2010/main" val="28488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a:solidFill>
                  <a:srgbClr val="9A5315"/>
                </a:solidFill>
                <a:latin typeface="Arial"/>
                <a:ea typeface="Arial"/>
                <a:cs typeface="Arial"/>
                <a:sym typeface="Arial"/>
              </a:rPr>
              <a:t>A welcoming environment is important to family engagement- from the parking to the building. Create a welcoming environment on the outside- flowers or décor.  Greeting families by name and having signs in their home language. Do you have a family board where families can find information about what’s happening at the school? As families walk their children to the 4K classroom during arrival time, this creates trust and builds teacher-parent relationship. Morning arrival allows parents the opportunity to participate in classroom activities such as- Sign procedures and QOTD with their child.   </a:t>
            </a:r>
          </a:p>
          <a:p>
            <a:pPr marL="0" lvl="0" indent="0" algn="l" rtl="0">
              <a:lnSpc>
                <a:spcPct val="115000"/>
              </a:lnSpc>
              <a:spcBef>
                <a:spcPts val="0"/>
              </a:spcBef>
              <a:spcAft>
                <a:spcPts val="0"/>
              </a:spcAft>
              <a:buClr>
                <a:schemeClr val="dk1"/>
              </a:buClr>
              <a:buSzPts val="1100"/>
              <a:buFont typeface="Arial"/>
              <a:buNone/>
            </a:pPr>
            <a:endParaRPr lang="en-US">
              <a:solidFill>
                <a:srgbClr val="9A5315"/>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solidFill>
                  <a:srgbClr val="9A5315"/>
                </a:solidFill>
                <a:latin typeface="Arial"/>
                <a:ea typeface="Arial"/>
                <a:cs typeface="Arial"/>
                <a:sym typeface="Arial"/>
              </a:rPr>
              <a:t>On this slide also, discuss your departure protocols. Tardy is </a:t>
            </a:r>
            <a:r>
              <a:rPr lang="en-US" b="1">
                <a:solidFill>
                  <a:srgbClr val="9A5315"/>
                </a:solidFill>
                <a:latin typeface="Arial"/>
                <a:ea typeface="Arial"/>
                <a:cs typeface="Arial"/>
                <a:sym typeface="Arial"/>
              </a:rPr>
              <a:t>30 minutes </a:t>
            </a:r>
            <a:r>
              <a:rPr lang="en-US">
                <a:solidFill>
                  <a:srgbClr val="9A5315"/>
                </a:solidFill>
                <a:latin typeface="Arial"/>
                <a:ea typeface="Arial"/>
                <a:cs typeface="Arial"/>
                <a:sym typeface="Arial"/>
              </a:rPr>
              <a:t>after the start time of your 4K Day. This may be different from your start and cutoff time for the overall school. Please explain the difference between your school policy and 4K. We are partners.  Discuss options for wrap around care- before and after, as well as summer.  </a:t>
            </a:r>
            <a:endParaRPr lang="en-US"/>
          </a:p>
        </p:txBody>
      </p:sp>
      <p:sp>
        <p:nvSpPr>
          <p:cNvPr id="4" name="Slide Number Placeholder 3"/>
          <p:cNvSpPr>
            <a:spLocks noGrp="1"/>
          </p:cNvSpPr>
          <p:nvPr>
            <p:ph type="sldNum" sz="quarter" idx="5"/>
          </p:nvPr>
        </p:nvSpPr>
        <p:spPr/>
        <p:txBody>
          <a:bodyPr/>
          <a:lstStyle/>
          <a:p>
            <a:fld id="{48F9EFA1-33FF-465D-90C9-9EA892A1E1CD}" type="slidenum">
              <a:rPr lang="en-US" smtClean="0"/>
              <a:t>9</a:t>
            </a:fld>
            <a:endParaRPr lang="en-US"/>
          </a:p>
        </p:txBody>
      </p:sp>
    </p:spTree>
    <p:extLst>
      <p:ext uri="{BB962C8B-B14F-4D97-AF65-F5344CB8AC3E}">
        <p14:creationId xmlns:p14="http://schemas.microsoft.com/office/powerpoint/2010/main" val="409625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a:t>First Steps 4K offers three curriculum options- </a:t>
            </a:r>
            <a:r>
              <a:rPr lang="en-US" err="1"/>
              <a:t>Highscope</a:t>
            </a:r>
            <a:r>
              <a:rPr lang="en-US"/>
              <a:t>, Montessori, and Creative Curriculum. We selected Creative Curriculum. It is a research-based model filled with investigations that encourages learning through play. Student’s growth is assessed using Teaching Strategies GOLD. </a:t>
            </a:r>
          </a:p>
          <a:p>
            <a:pPr marL="0" lvl="0" indent="0" algn="l" rtl="0">
              <a:lnSpc>
                <a:spcPct val="115000"/>
              </a:lnSpc>
              <a:spcBef>
                <a:spcPts val="0"/>
              </a:spcBef>
              <a:spcAft>
                <a:spcPts val="0"/>
              </a:spcAft>
              <a:buClr>
                <a:schemeClr val="dk1"/>
              </a:buClr>
              <a:buSzPts val="1100"/>
              <a:buFont typeface="Arial"/>
              <a:buNone/>
            </a:pPr>
            <a:endParaRPr lang="en-US"/>
          </a:p>
          <a:p>
            <a:pPr marL="0" lvl="0" indent="0" algn="l" rtl="0">
              <a:lnSpc>
                <a:spcPct val="115000"/>
              </a:lnSpc>
              <a:spcBef>
                <a:spcPts val="0"/>
              </a:spcBef>
              <a:spcAft>
                <a:spcPts val="0"/>
              </a:spcAft>
              <a:buClr>
                <a:schemeClr val="dk1"/>
              </a:buClr>
              <a:buSzPts val="1100"/>
              <a:buFont typeface="Arial"/>
              <a:buNone/>
            </a:pPr>
            <a:r>
              <a:rPr lang="en-US"/>
              <a:t>*If you are a Montessori program, fill free to edit this slide to reflect the Montessori Method. </a:t>
            </a:r>
          </a:p>
        </p:txBody>
      </p:sp>
      <p:sp>
        <p:nvSpPr>
          <p:cNvPr id="4" name="Slide Number Placeholder 3"/>
          <p:cNvSpPr>
            <a:spLocks noGrp="1"/>
          </p:cNvSpPr>
          <p:nvPr>
            <p:ph type="sldNum" sz="quarter" idx="5"/>
          </p:nvPr>
        </p:nvSpPr>
        <p:spPr/>
        <p:txBody>
          <a:bodyPr/>
          <a:lstStyle/>
          <a:p>
            <a:fld id="{48F9EFA1-33FF-465D-90C9-9EA892A1E1CD}" type="slidenum">
              <a:rPr lang="en-US" smtClean="0"/>
              <a:t>10</a:t>
            </a:fld>
            <a:endParaRPr lang="en-US"/>
          </a:p>
        </p:txBody>
      </p:sp>
    </p:spTree>
    <p:extLst>
      <p:ext uri="{BB962C8B-B14F-4D97-AF65-F5344CB8AC3E}">
        <p14:creationId xmlns:p14="http://schemas.microsoft.com/office/powerpoint/2010/main" val="609489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1B7BCB-F93A-40D7-A26F-9AE64D35D9FD}"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424044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B7BCB-F93A-40D7-A26F-9AE64D35D9FD}"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133396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B7BCB-F93A-40D7-A26F-9AE64D35D9FD}"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215657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B7BCB-F93A-40D7-A26F-9AE64D35D9FD}"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119481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1B7BCB-F93A-40D7-A26F-9AE64D35D9FD}" type="datetimeFigureOut">
              <a:rPr lang="en-US" smtClean="0"/>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405596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1B7BCB-F93A-40D7-A26F-9AE64D35D9FD}"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13241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1B7BCB-F93A-40D7-A26F-9AE64D35D9FD}" type="datetimeFigureOut">
              <a:rPr lang="en-US" smtClean="0"/>
              <a:t>7/21/2025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349784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1B7BCB-F93A-40D7-A26F-9AE64D35D9FD}" type="datetimeFigureOut">
              <a:rPr lang="en-US" smtClean="0"/>
              <a:t>7/21/2025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219771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B7BCB-F93A-40D7-A26F-9AE64D35D9FD}" type="datetimeFigureOut">
              <a:rPr lang="en-US" smtClean="0"/>
              <a:t>7/21/2025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156560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1B7BCB-F93A-40D7-A26F-9AE64D35D9FD}"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424076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1B7BCB-F93A-40D7-A26F-9AE64D35D9FD}" type="datetimeFigureOut">
              <a:rPr lang="en-US" smtClean="0"/>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66ED4-309B-405C-A236-D7946349D291}" type="slidenum">
              <a:rPr lang="en-US" smtClean="0"/>
              <a:t>‹#›</a:t>
            </a:fld>
            <a:endParaRPr lang="en-US"/>
          </a:p>
        </p:txBody>
      </p:sp>
    </p:spTree>
    <p:extLst>
      <p:ext uri="{BB962C8B-B14F-4D97-AF65-F5344CB8AC3E}">
        <p14:creationId xmlns:p14="http://schemas.microsoft.com/office/powerpoint/2010/main" val="273593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B7BCB-F93A-40D7-A26F-9AE64D35D9FD}" type="datetimeFigureOut">
              <a:rPr lang="en-US" smtClean="0"/>
              <a:t>7/21/2025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66ED4-309B-405C-A236-D7946349D291}" type="slidenum">
              <a:rPr lang="en-US" smtClean="0"/>
              <a:t>‹#›</a:t>
            </a:fld>
            <a:endParaRPr lang="en-US"/>
          </a:p>
        </p:txBody>
      </p:sp>
    </p:spTree>
    <p:extLst>
      <p:ext uri="{BB962C8B-B14F-4D97-AF65-F5344CB8AC3E}">
        <p14:creationId xmlns:p14="http://schemas.microsoft.com/office/powerpoint/2010/main" val="195601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youtu.be/dzifYyaEZXA?si=W3HuzUlvFbRF4l5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54160247-683C-4251-A4D0-71762A43BF14}"/>
              </a:ext>
            </a:extLst>
          </p:cNvPr>
          <p:cNvSpPr txBox="1"/>
          <p:nvPr/>
        </p:nvSpPr>
        <p:spPr>
          <a:xfrm>
            <a:off x="381000" y="2971800"/>
            <a:ext cx="5105400" cy="16466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2800" b="1" i="0" u="none" strike="noStrike" kern="1200" cap="none" spc="100" normalizeH="0" noProof="0">
                <a:ln>
                  <a:noFill/>
                </a:ln>
                <a:solidFill>
                  <a:schemeClr val="tx2"/>
                </a:solidFill>
                <a:effectLst/>
                <a:uLnTx/>
                <a:uFillTx/>
                <a:latin typeface="+mj-lt"/>
              </a:rPr>
              <a:t>4K Family Orientation</a:t>
            </a:r>
          </a:p>
          <a:p>
            <a:pPr marL="0" marR="0" lvl="0" indent="0" algn="l" defTabSz="914400" rtl="0" eaLnBrk="1" fontAlgn="base" latinLnBrk="0" hangingPunct="1">
              <a:lnSpc>
                <a:spcPct val="100000"/>
              </a:lnSpc>
              <a:spcBef>
                <a:spcPct val="0"/>
              </a:spcBef>
              <a:spcAft>
                <a:spcPts val="600"/>
              </a:spcAft>
              <a:buClrTx/>
              <a:buSzTx/>
              <a:buFontTx/>
              <a:buNone/>
              <a:tabLst/>
              <a:defRPr/>
            </a:pPr>
            <a:r>
              <a:rPr lang="en-US" altLang="en-US" sz="2000" spc="100">
                <a:solidFill>
                  <a:schemeClr val="accent1"/>
                </a:solidFill>
              </a:rPr>
              <a:t>[Enter 4K Provider’s School Name]</a:t>
            </a:r>
            <a:endParaRPr kumimoji="0" lang="en-US" altLang="en-US" sz="2000" b="0" i="0" u="none" strike="noStrike" kern="1200" cap="none" spc="100" normalizeH="0" baseline="0" noProof="0">
              <a:ln>
                <a:noFill/>
              </a:ln>
              <a:solidFill>
                <a:schemeClr val="accent1"/>
              </a:solidFill>
              <a:effectLst/>
              <a:uLnTx/>
              <a:uFillTx/>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entury Gothic"/>
              <a:ea typeface="+mn-ea"/>
              <a:cs typeface="+mn-cs"/>
            </a:endParaRP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800" b="0" i="0" u="none" strike="noStrike" kern="1200" cap="none" spc="0" normalizeH="0" baseline="0" noProof="0">
                <a:ln>
                  <a:noFill/>
                </a:ln>
                <a:effectLst/>
                <a:uLnTx/>
                <a:uFillTx/>
                <a:ea typeface="Roboto" panose="02000000000000000000" pitchFamily="2" charset="0"/>
                <a:cs typeface="Heebo" panose="00000500000000000000" pitchFamily="2" charset="-79"/>
              </a:rPr>
              <a:t>[Enter date of presentation]</a:t>
            </a:r>
          </a:p>
        </p:txBody>
      </p:sp>
      <p:grpSp>
        <p:nvGrpSpPr>
          <p:cNvPr id="7" name="Group 6">
            <a:extLst>
              <a:ext uri="{FF2B5EF4-FFF2-40B4-BE49-F238E27FC236}">
                <a16:creationId xmlns:a16="http://schemas.microsoft.com/office/drawing/2014/main" id="{204779CA-663E-4A5B-AAF7-170061F77A54}"/>
              </a:ext>
            </a:extLst>
          </p:cNvPr>
          <p:cNvGrpSpPr/>
          <p:nvPr/>
        </p:nvGrpSpPr>
        <p:grpSpPr>
          <a:xfrm>
            <a:off x="2767689" y="685800"/>
            <a:ext cx="5852668" cy="1828800"/>
            <a:chOff x="2850134" y="685800"/>
            <a:chExt cx="5852668" cy="1828800"/>
          </a:xfrm>
        </p:grpSpPr>
        <p:pic>
          <p:nvPicPr>
            <p:cNvPr id="9" name="Picture 8">
              <a:extLst>
                <a:ext uri="{FF2B5EF4-FFF2-40B4-BE49-F238E27FC236}">
                  <a16:creationId xmlns:a16="http://schemas.microsoft.com/office/drawing/2014/main" id="{178BA785-C443-486A-8DC6-1B315ADEE0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068" y="685800"/>
              <a:ext cx="1828800" cy="1828800"/>
            </a:xfrm>
            <a:prstGeom prst="rect">
              <a:avLst/>
            </a:prstGeom>
          </p:spPr>
        </p:pic>
        <p:pic>
          <p:nvPicPr>
            <p:cNvPr id="11" name="Picture 10">
              <a:extLst>
                <a:ext uri="{FF2B5EF4-FFF2-40B4-BE49-F238E27FC236}">
                  <a16:creationId xmlns:a16="http://schemas.microsoft.com/office/drawing/2014/main" id="{48A7A428-DECA-4797-A261-66110DB981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0134" y="685800"/>
              <a:ext cx="1828800" cy="1828800"/>
            </a:xfrm>
            <a:prstGeom prst="rect">
              <a:avLst/>
            </a:prstGeom>
          </p:spPr>
        </p:pic>
        <p:pic>
          <p:nvPicPr>
            <p:cNvPr id="14" name="Picture 13">
              <a:extLst>
                <a:ext uri="{FF2B5EF4-FFF2-40B4-BE49-F238E27FC236}">
                  <a16:creationId xmlns:a16="http://schemas.microsoft.com/office/drawing/2014/main" id="{EF4612F6-423A-4400-AD00-4E0CB54337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002" y="685800"/>
              <a:ext cx="1828800" cy="1828800"/>
            </a:xfrm>
            <a:prstGeom prst="rect">
              <a:avLst/>
            </a:prstGeom>
          </p:spPr>
        </p:pic>
      </p:grpSp>
      <p:pic>
        <p:nvPicPr>
          <p:cNvPr id="15" name="Picture 14">
            <a:extLst>
              <a:ext uri="{FF2B5EF4-FFF2-40B4-BE49-F238E27FC236}">
                <a16:creationId xmlns:a16="http://schemas.microsoft.com/office/drawing/2014/main" id="{E1AC2DC0-2E6A-40E4-B80B-E24A292720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755" y="685800"/>
            <a:ext cx="1828800" cy="1828800"/>
          </a:xfrm>
          <a:prstGeom prst="rect">
            <a:avLst/>
          </a:prstGeom>
        </p:spPr>
      </p:pic>
    </p:spTree>
    <p:extLst>
      <p:ext uri="{BB962C8B-B14F-4D97-AF65-F5344CB8AC3E}">
        <p14:creationId xmlns:p14="http://schemas.microsoft.com/office/powerpoint/2010/main" val="336472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a:solidFill>
                  <a:srgbClr val="214982"/>
                </a:solidFill>
                <a:latin typeface="+mj-lt"/>
              </a:rPr>
              <a:t>The Creative Curriculum</a:t>
            </a:r>
          </a:p>
        </p:txBody>
      </p:sp>
      <p:pic>
        <p:nvPicPr>
          <p:cNvPr id="2" name="Picture 1">
            <a:extLst>
              <a:ext uri="{FF2B5EF4-FFF2-40B4-BE49-F238E27FC236}">
                <a16:creationId xmlns:a16="http://schemas.microsoft.com/office/drawing/2014/main" id="{F4242357-9E62-FDC9-AB98-84A1280951F4}"/>
              </a:ext>
            </a:extLst>
          </p:cNvPr>
          <p:cNvPicPr>
            <a:picLocks noChangeAspect="1"/>
          </p:cNvPicPr>
          <p:nvPr/>
        </p:nvPicPr>
        <p:blipFill>
          <a:blip r:embed="rId4"/>
          <a:stretch>
            <a:fillRect/>
          </a:stretch>
        </p:blipFill>
        <p:spPr>
          <a:xfrm>
            <a:off x="3933096" y="2057400"/>
            <a:ext cx="4122295" cy="2743200"/>
          </a:xfrm>
          <a:prstGeom prst="rect">
            <a:avLst/>
          </a:prstGeom>
        </p:spPr>
      </p:pic>
      <p:pic>
        <p:nvPicPr>
          <p:cNvPr id="3" name="Picture 2">
            <a:extLst>
              <a:ext uri="{FF2B5EF4-FFF2-40B4-BE49-F238E27FC236}">
                <a16:creationId xmlns:a16="http://schemas.microsoft.com/office/drawing/2014/main" id="{DE5AB5D3-9CEA-0EB9-1CE2-EE94772E12FD}"/>
              </a:ext>
            </a:extLst>
          </p:cNvPr>
          <p:cNvPicPr>
            <a:picLocks noChangeAspect="1"/>
          </p:cNvPicPr>
          <p:nvPr/>
        </p:nvPicPr>
        <p:blipFill>
          <a:blip r:embed="rId5"/>
          <a:stretch>
            <a:fillRect/>
          </a:stretch>
        </p:blipFill>
        <p:spPr>
          <a:xfrm>
            <a:off x="792479" y="1771650"/>
            <a:ext cx="3314700" cy="3314700"/>
          </a:xfrm>
          <a:prstGeom prst="rect">
            <a:avLst/>
          </a:prstGeom>
        </p:spPr>
      </p:pic>
    </p:spTree>
    <p:extLst>
      <p:ext uri="{BB962C8B-B14F-4D97-AF65-F5344CB8AC3E}">
        <p14:creationId xmlns:p14="http://schemas.microsoft.com/office/powerpoint/2010/main" val="292269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a:solidFill>
                  <a:srgbClr val="214982"/>
                </a:solidFill>
                <a:latin typeface="+mj-lt"/>
              </a:rPr>
              <a:t>Support Learning at Home</a:t>
            </a:r>
          </a:p>
        </p:txBody>
      </p:sp>
      <p:pic>
        <p:nvPicPr>
          <p:cNvPr id="3" name="Picture 2">
            <a:hlinkClick r:id="rId4"/>
            <a:extLst>
              <a:ext uri="{FF2B5EF4-FFF2-40B4-BE49-F238E27FC236}">
                <a16:creationId xmlns:a16="http://schemas.microsoft.com/office/drawing/2014/main" id="{BA1E83EB-7B29-F162-697A-ACA46CFFE4AC}"/>
              </a:ext>
            </a:extLst>
          </p:cNvPr>
          <p:cNvPicPr>
            <a:picLocks noChangeAspect="1"/>
          </p:cNvPicPr>
          <p:nvPr/>
        </p:nvPicPr>
        <p:blipFill>
          <a:blip r:embed="rId5"/>
          <a:stretch>
            <a:fillRect/>
          </a:stretch>
        </p:blipFill>
        <p:spPr>
          <a:xfrm>
            <a:off x="1021079" y="1901250"/>
            <a:ext cx="4155722" cy="2171700"/>
          </a:xfrm>
          <a:prstGeom prst="rect">
            <a:avLst/>
          </a:prstGeom>
        </p:spPr>
      </p:pic>
      <p:pic>
        <p:nvPicPr>
          <p:cNvPr id="5" name="Picture 4">
            <a:extLst>
              <a:ext uri="{FF2B5EF4-FFF2-40B4-BE49-F238E27FC236}">
                <a16:creationId xmlns:a16="http://schemas.microsoft.com/office/drawing/2014/main" id="{604340FE-B42D-644F-C0B5-BD7B2A495B7E}"/>
              </a:ext>
            </a:extLst>
          </p:cNvPr>
          <p:cNvPicPr>
            <a:picLocks noChangeAspect="1"/>
          </p:cNvPicPr>
          <p:nvPr/>
        </p:nvPicPr>
        <p:blipFill>
          <a:blip r:embed="rId6"/>
          <a:stretch>
            <a:fillRect/>
          </a:stretch>
        </p:blipFill>
        <p:spPr>
          <a:xfrm>
            <a:off x="5474288" y="1901250"/>
            <a:ext cx="2105025" cy="2171700"/>
          </a:xfrm>
          <a:prstGeom prst="rect">
            <a:avLst/>
          </a:prstGeom>
        </p:spPr>
      </p:pic>
      <p:sp>
        <p:nvSpPr>
          <p:cNvPr id="6" name="TextBox 5">
            <a:extLst>
              <a:ext uri="{FF2B5EF4-FFF2-40B4-BE49-F238E27FC236}">
                <a16:creationId xmlns:a16="http://schemas.microsoft.com/office/drawing/2014/main" id="{31CEE4FD-AB93-0F91-FD16-DFB3D04B1A96}"/>
              </a:ext>
            </a:extLst>
          </p:cNvPr>
          <p:cNvSpPr txBox="1"/>
          <p:nvPr/>
        </p:nvSpPr>
        <p:spPr>
          <a:xfrm>
            <a:off x="792479" y="4305985"/>
            <a:ext cx="7720967" cy="923330"/>
          </a:xfrm>
          <a:prstGeom prst="rect">
            <a:avLst/>
          </a:prstGeom>
          <a:noFill/>
        </p:spPr>
        <p:txBody>
          <a:bodyPr wrap="square">
            <a:spAutoFit/>
          </a:bodyPr>
          <a:lstStyle/>
          <a:p>
            <a:r>
              <a:rPr lang="en-US" b="1"/>
              <a:t>Modeled Moment</a:t>
            </a:r>
            <a:r>
              <a:rPr lang="en-US"/>
              <a:t>: Toy Stories (Language Development)</a:t>
            </a:r>
          </a:p>
          <a:p>
            <a:r>
              <a:rPr lang="en-US" b="1"/>
              <a:t>Parent Comment</a:t>
            </a:r>
            <a:r>
              <a:rPr lang="en-US"/>
              <a:t>: He loved this activity; when it was his turn to retell the story, he had to make his own. I was so proud!- Charleston County</a:t>
            </a:r>
          </a:p>
        </p:txBody>
      </p:sp>
    </p:spTree>
    <p:extLst>
      <p:ext uri="{BB962C8B-B14F-4D97-AF65-F5344CB8AC3E}">
        <p14:creationId xmlns:p14="http://schemas.microsoft.com/office/powerpoint/2010/main" val="1797895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a:solidFill>
                  <a:srgbClr val="214982"/>
                </a:solidFill>
                <a:latin typeface="+mj-lt"/>
              </a:rPr>
              <a:t>Family Partnership Opportunities</a:t>
            </a:r>
          </a:p>
        </p:txBody>
      </p:sp>
      <p:sp>
        <p:nvSpPr>
          <p:cNvPr id="2" name="TextBox 1">
            <a:extLst>
              <a:ext uri="{FF2B5EF4-FFF2-40B4-BE49-F238E27FC236}">
                <a16:creationId xmlns:a16="http://schemas.microsoft.com/office/drawing/2014/main" id="{9A217C43-F523-7BC4-BBD6-CAEA5F92C410}"/>
              </a:ext>
            </a:extLst>
          </p:cNvPr>
          <p:cNvSpPr txBox="1"/>
          <p:nvPr/>
        </p:nvSpPr>
        <p:spPr>
          <a:xfrm>
            <a:off x="1107109" y="1213678"/>
            <a:ext cx="6316869" cy="4062651"/>
          </a:xfrm>
          <a:prstGeom prst="rect">
            <a:avLst/>
          </a:prstGeom>
          <a:noFill/>
        </p:spPr>
        <p:txBody>
          <a:bodyPr wrap="square" lIns="91440" tIns="45720" rIns="91440" bIns="45720" rtlCol="0" anchor="t">
            <a:spAutoFit/>
          </a:bodyPr>
          <a:lstStyle/>
          <a:p>
            <a:r>
              <a:rPr lang="en-US" sz="2000"/>
              <a:t>Family Orientation or Open House</a:t>
            </a:r>
            <a:endParaRPr lang="en-US" sz="2000">
              <a:ea typeface="Roboto"/>
              <a:cs typeface="Roboto"/>
            </a:endParaRPr>
          </a:p>
          <a:p>
            <a:r>
              <a:rPr lang="en-US" sz="2000"/>
              <a:t>Ready Rosie</a:t>
            </a:r>
            <a:endParaRPr lang="en-US" sz="2000">
              <a:ea typeface="Roboto"/>
              <a:cs typeface="Roboto"/>
            </a:endParaRPr>
          </a:p>
          <a:p>
            <a:r>
              <a:rPr lang="en-US" sz="2000"/>
              <a:t>Teaching Strategies Family portal </a:t>
            </a:r>
            <a:endParaRPr lang="en-US" sz="2000">
              <a:ea typeface="Roboto"/>
              <a:cs typeface="Roboto"/>
            </a:endParaRPr>
          </a:p>
          <a:p>
            <a:r>
              <a:rPr lang="en-US" sz="2000"/>
              <a:t>Preschool Power Hour</a:t>
            </a:r>
            <a:endParaRPr lang="en-US" sz="2000">
              <a:ea typeface="Roboto"/>
              <a:cs typeface="Roboto"/>
            </a:endParaRPr>
          </a:p>
          <a:p>
            <a:r>
              <a:rPr lang="en-US" sz="2000"/>
              <a:t>Family Workshops with a Math or Literacy focus </a:t>
            </a:r>
            <a:endParaRPr lang="en-US" sz="2000">
              <a:ea typeface="Roboto"/>
              <a:cs typeface="Roboto"/>
            </a:endParaRPr>
          </a:p>
          <a:p>
            <a:r>
              <a:rPr lang="en-US" sz="2000"/>
              <a:t>WOW Experiences at the end of the studies </a:t>
            </a:r>
            <a:endParaRPr lang="en-US" sz="2000">
              <a:ea typeface="Roboto"/>
              <a:cs typeface="Roboto"/>
            </a:endParaRPr>
          </a:p>
          <a:p>
            <a:r>
              <a:rPr lang="en-US" sz="2000"/>
              <a:t>Quarterly Family Conferences w. Progress Reports</a:t>
            </a:r>
            <a:endParaRPr lang="en-US" sz="2000">
              <a:ea typeface="Roboto"/>
              <a:cs typeface="Roboto"/>
            </a:endParaRPr>
          </a:p>
          <a:p>
            <a:r>
              <a:rPr lang="en-US" sz="2000"/>
              <a:t>4K Family Newsletter</a:t>
            </a:r>
            <a:endParaRPr lang="en-US" sz="2000">
              <a:ea typeface="Roboto"/>
              <a:cs typeface="Roboto"/>
            </a:endParaRPr>
          </a:p>
          <a:p>
            <a:r>
              <a:rPr lang="en-US" sz="2000"/>
              <a:t>4K Family Survey</a:t>
            </a:r>
            <a:endParaRPr lang="en-US" sz="2000">
              <a:ea typeface="Roboto"/>
              <a:cs typeface="Roboto"/>
            </a:endParaRPr>
          </a:p>
          <a:p>
            <a:r>
              <a:rPr lang="en-US" sz="2000"/>
              <a:t>Volunteering</a:t>
            </a:r>
            <a:endParaRPr lang="en-US" sz="2000">
              <a:ea typeface="Roboto"/>
              <a:cs typeface="Roboto"/>
            </a:endParaRPr>
          </a:p>
          <a:p>
            <a:r>
              <a:rPr lang="en-US" sz="2000"/>
              <a:t>School events or celebrations</a:t>
            </a:r>
            <a:endParaRPr lang="en-US" sz="2000">
              <a:ea typeface="Roboto"/>
              <a:cs typeface="Roboto"/>
            </a:endParaRPr>
          </a:p>
          <a:p>
            <a:r>
              <a:rPr lang="en-US" sz="2000"/>
              <a:t>Countdown to Kindergarten  </a:t>
            </a:r>
            <a:endParaRPr lang="en-US" sz="2000">
              <a:ea typeface="Roboto"/>
              <a:cs typeface="Roboto"/>
            </a:endParaRPr>
          </a:p>
          <a:p>
            <a:endParaRPr lang="en-US"/>
          </a:p>
        </p:txBody>
      </p:sp>
    </p:spTree>
    <p:extLst>
      <p:ext uri="{BB962C8B-B14F-4D97-AF65-F5344CB8AC3E}">
        <p14:creationId xmlns:p14="http://schemas.microsoft.com/office/powerpoint/2010/main" val="8620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05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A20BF0-0639-422E-95A1-C6ABC952CA1A}"/>
              </a:ext>
            </a:extLst>
          </p:cNvPr>
          <p:cNvGrpSpPr/>
          <p:nvPr/>
        </p:nvGrpSpPr>
        <p:grpSpPr>
          <a:xfrm>
            <a:off x="639699" y="685800"/>
            <a:ext cx="7864602" cy="1828800"/>
            <a:chOff x="868299" y="685800"/>
            <a:chExt cx="7864602" cy="1828800"/>
          </a:xfrm>
        </p:grpSpPr>
        <p:grpSp>
          <p:nvGrpSpPr>
            <p:cNvPr id="12" name="Group 11">
              <a:extLst>
                <a:ext uri="{FF2B5EF4-FFF2-40B4-BE49-F238E27FC236}">
                  <a16:creationId xmlns:a16="http://schemas.microsoft.com/office/drawing/2014/main" id="{9DB9CE99-DE43-4CFB-857B-5121EE2ABFD5}"/>
                </a:ext>
              </a:extLst>
            </p:cNvPr>
            <p:cNvGrpSpPr/>
            <p:nvPr/>
          </p:nvGrpSpPr>
          <p:grpSpPr>
            <a:xfrm>
              <a:off x="2880233" y="685800"/>
              <a:ext cx="5852668" cy="1828800"/>
              <a:chOff x="2850134" y="685800"/>
              <a:chExt cx="5852668" cy="1828800"/>
            </a:xfrm>
          </p:grpSpPr>
          <p:pic>
            <p:nvPicPr>
              <p:cNvPr id="14" name="Picture 13">
                <a:extLst>
                  <a:ext uri="{FF2B5EF4-FFF2-40B4-BE49-F238E27FC236}">
                    <a16:creationId xmlns:a16="http://schemas.microsoft.com/office/drawing/2014/main" id="{E88D256C-B86C-4128-BA23-200262181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2068" y="685800"/>
                <a:ext cx="1828800" cy="1828800"/>
              </a:xfrm>
              <a:prstGeom prst="rect">
                <a:avLst/>
              </a:prstGeom>
            </p:spPr>
          </p:pic>
          <p:pic>
            <p:nvPicPr>
              <p:cNvPr id="15" name="Picture 14">
                <a:extLst>
                  <a:ext uri="{FF2B5EF4-FFF2-40B4-BE49-F238E27FC236}">
                    <a16:creationId xmlns:a16="http://schemas.microsoft.com/office/drawing/2014/main" id="{4A841920-955A-421F-84D9-A98870E220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0134" y="685800"/>
                <a:ext cx="1828800" cy="1828800"/>
              </a:xfrm>
              <a:prstGeom prst="rect">
                <a:avLst/>
              </a:prstGeom>
            </p:spPr>
          </p:pic>
          <p:pic>
            <p:nvPicPr>
              <p:cNvPr id="16" name="Picture 15">
                <a:extLst>
                  <a:ext uri="{FF2B5EF4-FFF2-40B4-BE49-F238E27FC236}">
                    <a16:creationId xmlns:a16="http://schemas.microsoft.com/office/drawing/2014/main" id="{A3212A19-BCE4-4336-BDB3-DF9F1262A3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002" y="685800"/>
                <a:ext cx="1828800" cy="1828800"/>
              </a:xfrm>
              <a:prstGeom prst="rect">
                <a:avLst/>
              </a:prstGeom>
            </p:spPr>
          </p:pic>
        </p:grpSp>
        <p:pic>
          <p:nvPicPr>
            <p:cNvPr id="18" name="Picture 17">
              <a:extLst>
                <a:ext uri="{FF2B5EF4-FFF2-40B4-BE49-F238E27FC236}">
                  <a16:creationId xmlns:a16="http://schemas.microsoft.com/office/drawing/2014/main" id="{4F09EFC5-FA17-4E71-AA8E-106D38287D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299" y="685800"/>
              <a:ext cx="1828800" cy="1828800"/>
            </a:xfrm>
            <a:prstGeom prst="rect">
              <a:avLst/>
            </a:prstGeom>
          </p:spPr>
        </p:pic>
      </p:grpSp>
      <p:sp>
        <p:nvSpPr>
          <p:cNvPr id="20" name="TextBox 19">
            <a:extLst>
              <a:ext uri="{FF2B5EF4-FFF2-40B4-BE49-F238E27FC236}">
                <a16:creationId xmlns:a16="http://schemas.microsoft.com/office/drawing/2014/main" id="{AC162E4C-8E1A-42BD-9372-74D772A304E2}"/>
              </a:ext>
            </a:extLst>
          </p:cNvPr>
          <p:cNvSpPr txBox="1"/>
          <p:nvPr/>
        </p:nvSpPr>
        <p:spPr>
          <a:xfrm>
            <a:off x="639699" y="2585811"/>
            <a:ext cx="1828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First Steps 4K at Precious One Learning Center, Florence</a:t>
            </a:r>
          </a:p>
        </p:txBody>
      </p:sp>
      <p:sp>
        <p:nvSpPr>
          <p:cNvPr id="21" name="TextBox 20">
            <a:extLst>
              <a:ext uri="{FF2B5EF4-FFF2-40B4-BE49-F238E27FC236}">
                <a16:creationId xmlns:a16="http://schemas.microsoft.com/office/drawing/2014/main" id="{7D684CBC-8224-4D83-87CC-6A1806878356}"/>
              </a:ext>
            </a:extLst>
          </p:cNvPr>
          <p:cNvSpPr txBox="1"/>
          <p:nvPr/>
        </p:nvSpPr>
        <p:spPr>
          <a:xfrm>
            <a:off x="2652141" y="2588859"/>
            <a:ext cx="1828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First Steps 4K at A &amp; A Learning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West Columbia</a:t>
            </a:r>
          </a:p>
        </p:txBody>
      </p:sp>
      <p:sp>
        <p:nvSpPr>
          <p:cNvPr id="22" name="TextBox 21">
            <a:extLst>
              <a:ext uri="{FF2B5EF4-FFF2-40B4-BE49-F238E27FC236}">
                <a16:creationId xmlns:a16="http://schemas.microsoft.com/office/drawing/2014/main" id="{7AABAD34-A3B5-4C17-B201-5D88363042B4}"/>
              </a:ext>
            </a:extLst>
          </p:cNvPr>
          <p:cNvSpPr txBox="1"/>
          <p:nvPr/>
        </p:nvSpPr>
        <p:spPr>
          <a:xfrm>
            <a:off x="4665347" y="2598003"/>
            <a:ext cx="1828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First Steps 4K at A &amp; A Learning Center, West Columbia</a:t>
            </a:r>
          </a:p>
        </p:txBody>
      </p:sp>
      <p:sp>
        <p:nvSpPr>
          <p:cNvPr id="23" name="TextBox 22">
            <a:extLst>
              <a:ext uri="{FF2B5EF4-FFF2-40B4-BE49-F238E27FC236}">
                <a16:creationId xmlns:a16="http://schemas.microsoft.com/office/drawing/2014/main" id="{DEB57EBB-CCB6-44DF-AB00-6D0A3253B955}"/>
              </a:ext>
            </a:extLst>
          </p:cNvPr>
          <p:cNvSpPr txBox="1"/>
          <p:nvPr/>
        </p:nvSpPr>
        <p:spPr>
          <a:xfrm>
            <a:off x="6708267" y="2598003"/>
            <a:ext cx="18288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rPr>
              <a:t>First Steps 4K at Hartman Hall Child Development Center, West Columbia</a:t>
            </a:r>
          </a:p>
        </p:txBody>
      </p:sp>
    </p:spTree>
    <p:extLst>
      <p:ext uri="{BB962C8B-B14F-4D97-AF65-F5344CB8AC3E}">
        <p14:creationId xmlns:p14="http://schemas.microsoft.com/office/powerpoint/2010/main" val="429131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a:solidFill>
                  <a:srgbClr val="214982"/>
                </a:solidFill>
                <a:latin typeface="+mj-lt"/>
              </a:rPr>
              <a:t>Message from 4K State Director</a:t>
            </a:r>
          </a:p>
        </p:txBody>
      </p:sp>
      <p:sp>
        <p:nvSpPr>
          <p:cNvPr id="5" name="TextBox 4">
            <a:extLst>
              <a:ext uri="{FF2B5EF4-FFF2-40B4-BE49-F238E27FC236}">
                <a16:creationId xmlns:a16="http://schemas.microsoft.com/office/drawing/2014/main" id="{3139F675-8A1A-4180-BD09-DFE0CFEE6AF7}"/>
              </a:ext>
            </a:extLst>
          </p:cNvPr>
          <p:cNvSpPr txBox="1"/>
          <p:nvPr/>
        </p:nvSpPr>
        <p:spPr>
          <a:xfrm>
            <a:off x="337892" y="3937221"/>
            <a:ext cx="8269434" cy="1477328"/>
          </a:xfrm>
          <a:prstGeom prst="rect">
            <a:avLst/>
          </a:prstGeom>
          <a:noFill/>
        </p:spPr>
        <p:txBody>
          <a:bodyPr wrap="square" lIns="91440" tIns="45720" rIns="91440" bIns="45720" rtlCol="0" anchor="t">
            <a:spAutoFit/>
          </a:bodyPr>
          <a:lstStyle/>
          <a:p>
            <a:pPr algn="ctr"/>
            <a:r>
              <a:rPr lang="en-US"/>
              <a:t>Welcome to our First Steps 4K Family! </a:t>
            </a:r>
            <a:r>
              <a:rPr lang="en-US" dirty="0"/>
              <a:t>We’re excited to partner with you and your family to share the magic of early childhood education. By choosing a First Steps 4K early education school, you are giving your child the best start to their school days and future life. Every day paves the way! </a:t>
            </a:r>
            <a:endParaRPr lang="en-US" dirty="0">
              <a:ea typeface="Roboto"/>
              <a:cs typeface="Roboto"/>
            </a:endParaRPr>
          </a:p>
          <a:p>
            <a:pPr marL="0" lvl="0" indent="0" algn="ctr" rtl="0">
              <a:spcBef>
                <a:spcPts val="0"/>
              </a:spcBef>
              <a:spcAft>
                <a:spcPts val="0"/>
              </a:spcAft>
              <a:buNone/>
            </a:pPr>
            <a:r>
              <a:rPr lang="en-US" dirty="0">
                <a:latin typeface="Montserrat"/>
                <a:ea typeface="Montserrat"/>
                <a:cs typeface="Montserrat"/>
                <a:sym typeface="Montserrat"/>
              </a:rPr>
              <a:t>-Martha Strickland</a:t>
            </a:r>
          </a:p>
        </p:txBody>
      </p:sp>
      <p:pic>
        <p:nvPicPr>
          <p:cNvPr id="2" name="Picture 1">
            <a:extLst>
              <a:ext uri="{FF2B5EF4-FFF2-40B4-BE49-F238E27FC236}">
                <a16:creationId xmlns:a16="http://schemas.microsoft.com/office/drawing/2014/main" id="{69749991-358E-AB2C-2A73-91FC2A8846EF}"/>
              </a:ext>
            </a:extLst>
          </p:cNvPr>
          <p:cNvPicPr>
            <a:picLocks noChangeAspect="1"/>
          </p:cNvPicPr>
          <p:nvPr/>
        </p:nvPicPr>
        <p:blipFill>
          <a:blip r:embed="rId4"/>
          <a:stretch>
            <a:fillRect/>
          </a:stretch>
        </p:blipFill>
        <p:spPr>
          <a:xfrm>
            <a:off x="2842867" y="1189328"/>
            <a:ext cx="3057664" cy="2446131"/>
          </a:xfrm>
          <a:prstGeom prst="rect">
            <a:avLst/>
          </a:prstGeom>
        </p:spPr>
      </p:pic>
    </p:spTree>
    <p:extLst>
      <p:ext uri="{BB962C8B-B14F-4D97-AF65-F5344CB8AC3E}">
        <p14:creationId xmlns:p14="http://schemas.microsoft.com/office/powerpoint/2010/main" val="1086993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a:solidFill>
                  <a:srgbClr val="214982"/>
                </a:solidFill>
                <a:latin typeface="+mj-lt"/>
              </a:rPr>
              <a:t>Our Goal</a:t>
            </a:r>
          </a:p>
        </p:txBody>
      </p:sp>
      <p:sp>
        <p:nvSpPr>
          <p:cNvPr id="5" name="TextBox 4">
            <a:extLst>
              <a:ext uri="{FF2B5EF4-FFF2-40B4-BE49-F238E27FC236}">
                <a16:creationId xmlns:a16="http://schemas.microsoft.com/office/drawing/2014/main" id="{3139F675-8A1A-4180-BD09-DFE0CFEE6AF7}"/>
              </a:ext>
            </a:extLst>
          </p:cNvPr>
          <p:cNvSpPr txBox="1"/>
          <p:nvPr/>
        </p:nvSpPr>
        <p:spPr>
          <a:xfrm>
            <a:off x="437283" y="4185146"/>
            <a:ext cx="8269434" cy="923330"/>
          </a:xfrm>
          <a:prstGeom prst="rect">
            <a:avLst/>
          </a:prstGeom>
          <a:noFill/>
        </p:spPr>
        <p:txBody>
          <a:bodyPr wrap="square" rtlCol="0">
            <a:spAutoFit/>
          </a:bodyPr>
          <a:lstStyle/>
          <a:p>
            <a:pPr marL="0" lvl="0" indent="0" algn="ctr" rtl="0">
              <a:spcBef>
                <a:spcPts val="0"/>
              </a:spcBef>
              <a:spcAft>
                <a:spcPts val="0"/>
              </a:spcAft>
              <a:buNone/>
            </a:pPr>
            <a:r>
              <a:rPr lang="en-US"/>
              <a:t>The goal of the South Carolina Child Early Reading Development and Education Program (4K) is to provide children and their families with the developmental and learning support necessary for school success. </a:t>
            </a:r>
            <a:endParaRPr lang="en-US">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464688D0-E16C-F1A8-C34B-AD6E7D1BE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980" y="1485900"/>
            <a:ext cx="2512593" cy="2344725"/>
          </a:xfrm>
          <a:prstGeom prst="rect">
            <a:avLst/>
          </a:prstGeom>
        </p:spPr>
      </p:pic>
    </p:spTree>
    <p:extLst>
      <p:ext uri="{BB962C8B-B14F-4D97-AF65-F5344CB8AC3E}">
        <p14:creationId xmlns:p14="http://schemas.microsoft.com/office/powerpoint/2010/main" val="39340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39F675-8A1A-4180-BD09-DFE0CFEE6AF7}"/>
              </a:ext>
            </a:extLst>
          </p:cNvPr>
          <p:cNvSpPr txBox="1"/>
          <p:nvPr/>
        </p:nvSpPr>
        <p:spPr>
          <a:xfrm>
            <a:off x="474292" y="379758"/>
            <a:ext cx="8195416" cy="584775"/>
          </a:xfrm>
          <a:prstGeom prst="rect">
            <a:avLst/>
          </a:prstGeom>
          <a:noFill/>
        </p:spPr>
        <p:txBody>
          <a:bodyPr wrap="square" rtlCol="0">
            <a:spAutoFit/>
          </a:bodyPr>
          <a:lstStyle/>
          <a:p>
            <a:r>
              <a:rPr lang="en-US" sz="3200" b="1">
                <a:solidFill>
                  <a:srgbClr val="214982"/>
                </a:solidFill>
                <a:latin typeface="+mj-lt"/>
              </a:rPr>
              <a:t>What is First Steps 4K?</a:t>
            </a:r>
          </a:p>
        </p:txBody>
      </p:sp>
      <p:sp>
        <p:nvSpPr>
          <p:cNvPr id="2" name="Google Shape;123;ge4c8a3a31e_0_53">
            <a:extLst>
              <a:ext uri="{FF2B5EF4-FFF2-40B4-BE49-F238E27FC236}">
                <a16:creationId xmlns:a16="http://schemas.microsoft.com/office/drawing/2014/main" id="{DF846EAB-3A76-8216-E15A-D25777CBFB32}"/>
              </a:ext>
            </a:extLst>
          </p:cNvPr>
          <p:cNvSpPr txBox="1"/>
          <p:nvPr/>
        </p:nvSpPr>
        <p:spPr>
          <a:xfrm>
            <a:off x="474292" y="1197635"/>
            <a:ext cx="8383958" cy="455506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chemeClr val="dk1"/>
                </a:solidFill>
                <a:latin typeface="+mn-lt"/>
                <a:ea typeface="Montserrat"/>
                <a:cs typeface="Montserrat"/>
                <a:sym typeface="Montserrat"/>
              </a:rPr>
              <a:t>First Steps 4K classrooms are state-funded, public preschools in </a:t>
            </a:r>
            <a:r>
              <a:rPr lang="en-US" sz="2000" b="1" dirty="0">
                <a:solidFill>
                  <a:schemeClr val="dk1"/>
                </a:solidFill>
                <a:latin typeface="+mn-lt"/>
                <a:ea typeface="Montserrat"/>
                <a:cs typeface="Montserrat"/>
                <a:sym typeface="Montserrat"/>
              </a:rPr>
              <a:t>private</a:t>
            </a:r>
            <a:r>
              <a:rPr lang="en-US" sz="2000" dirty="0">
                <a:solidFill>
                  <a:schemeClr val="dk1"/>
                </a:solidFill>
                <a:latin typeface="+mn-lt"/>
                <a:ea typeface="Montserrat"/>
                <a:cs typeface="Montserrat"/>
                <a:sym typeface="Montserrat"/>
              </a:rPr>
              <a:t> early education schools which may be faith-based, charter schools, or licensed childcare. </a:t>
            </a:r>
            <a:r>
              <a:rPr lang="en-US" sz="2000" dirty="0">
                <a:solidFill>
                  <a:schemeClr val="dk1"/>
                </a:solidFill>
                <a:latin typeface="+mn-lt"/>
                <a:ea typeface="Roboto"/>
                <a:cs typeface="Roboto"/>
                <a:sym typeface="Montserrat"/>
              </a:rPr>
              <a:t>First Steps 4K is funded through SC's Child Early Reading Development and Education  Program (CERDEP), as are 4-year-old programs in public schools.</a:t>
            </a:r>
            <a:r>
              <a:rPr lang="en-US" dirty="0">
                <a:solidFill>
                  <a:schemeClr val="dk1"/>
                </a:solidFill>
                <a:latin typeface="+mn-lt"/>
                <a:ea typeface="Roboto"/>
                <a:cs typeface="Roboto"/>
                <a:sym typeface="Montserrat"/>
              </a:rPr>
              <a:t> </a:t>
            </a:r>
            <a:r>
              <a:rPr lang="en-US" sz="2000" dirty="0">
                <a:solidFill>
                  <a:schemeClr val="dk1"/>
                </a:solidFill>
                <a:latin typeface="+mn-lt"/>
                <a:ea typeface="Montserrat"/>
                <a:cs typeface="Montserrat"/>
                <a:sym typeface="Montserrat"/>
              </a:rPr>
              <a:t>Parents have their choice of First Steps 4K classrooms with no district zoning .  </a:t>
            </a:r>
          </a:p>
          <a:p>
            <a:pPr marL="0" lvl="0" indent="0" rtl="0">
              <a:spcBef>
                <a:spcPts val="0"/>
              </a:spcBef>
              <a:spcAft>
                <a:spcPts val="0"/>
              </a:spcAft>
              <a:buNone/>
            </a:pPr>
            <a:endParaRPr lang="en-US" sz="2000" dirty="0">
              <a:solidFill>
                <a:schemeClr val="dk1"/>
              </a:solidFill>
              <a:latin typeface="+mn-lt"/>
              <a:ea typeface="Montserrat"/>
              <a:cs typeface="Montserrat"/>
              <a:sym typeface="Montserrat"/>
            </a:endParaRPr>
          </a:p>
          <a:p>
            <a:r>
              <a:rPr lang="en-US" sz="2000" dirty="0">
                <a:solidFill>
                  <a:schemeClr val="dk1"/>
                </a:solidFill>
                <a:latin typeface="+mn-lt"/>
                <a:ea typeface="Montserrat"/>
                <a:cs typeface="Montserrat"/>
                <a:sym typeface="Montserrat"/>
              </a:rPr>
              <a:t>All classrooms are curriculum driven and standards based. Eligible four-year olds are awarded an academic scholarship for the school year of either 180 or 220 days. </a:t>
            </a:r>
            <a:endParaRPr lang="en-US" sz="2000" dirty="0">
              <a:solidFill>
                <a:schemeClr val="dk1"/>
              </a:solidFill>
              <a:latin typeface="+mn-lt"/>
              <a:ea typeface="Montserrat"/>
              <a:cs typeface="Montserrat"/>
            </a:endParaRPr>
          </a:p>
          <a:p>
            <a:pPr marL="0" lvl="0" indent="0" rtl="0">
              <a:spcBef>
                <a:spcPts val="0"/>
              </a:spcBef>
              <a:spcAft>
                <a:spcPts val="0"/>
              </a:spcAft>
              <a:buNone/>
            </a:pPr>
            <a:endParaRPr lang="en-US" sz="2000" dirty="0">
              <a:solidFill>
                <a:schemeClr val="dk1"/>
              </a:solidFill>
              <a:latin typeface="+mn-lt"/>
              <a:ea typeface="Montserrat"/>
              <a:cs typeface="Montserrat"/>
              <a:sym typeface="Montserrat"/>
            </a:endParaRPr>
          </a:p>
          <a:p>
            <a:r>
              <a:rPr lang="en-US" sz="2000" dirty="0">
                <a:solidFill>
                  <a:schemeClr val="dk1"/>
                </a:solidFill>
                <a:latin typeface="+mn-lt"/>
                <a:ea typeface="Montserrat"/>
                <a:cs typeface="Montserrat"/>
                <a:sym typeface="Montserrat"/>
              </a:rPr>
              <a:t>You get to choose which early education school best meets the needs of your family. </a:t>
            </a:r>
            <a:endParaRPr lang="en-US" sz="2000" dirty="0">
              <a:solidFill>
                <a:schemeClr val="dk1"/>
              </a:solidFill>
              <a:latin typeface="+mn-lt"/>
              <a:ea typeface="Montserrat"/>
              <a:cs typeface="Montserrat"/>
            </a:endParaRPr>
          </a:p>
          <a:p>
            <a:pPr marL="0" lvl="0" indent="0" algn="ctr" rtl="0">
              <a:spcBef>
                <a:spcPts val="0"/>
              </a:spcBef>
              <a:spcAft>
                <a:spcPts val="0"/>
              </a:spcAft>
              <a:buNone/>
            </a:pPr>
            <a:endParaRPr lang="en-US" sz="2400" dirty="0">
              <a:solidFill>
                <a:schemeClr val="dk1"/>
              </a:solidFill>
              <a:latin typeface="+mn-lt"/>
              <a:ea typeface="Roboto" panose="02000000000000000000" pitchFamily="2" charset="0"/>
              <a:cs typeface="Times New Roman" panose="02020603050405020304" pitchFamily="18" charset="0"/>
              <a:sym typeface="Montserrat"/>
            </a:endParaRPr>
          </a:p>
        </p:txBody>
      </p:sp>
    </p:spTree>
    <p:extLst>
      <p:ext uri="{BB962C8B-B14F-4D97-AF65-F5344CB8AC3E}">
        <p14:creationId xmlns:p14="http://schemas.microsoft.com/office/powerpoint/2010/main" val="338084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a:solidFill>
                  <a:srgbClr val="214982"/>
                </a:solidFill>
                <a:latin typeface="+mj-lt"/>
              </a:rPr>
              <a:t>What are families saying?</a:t>
            </a:r>
          </a:p>
        </p:txBody>
      </p:sp>
      <p:sp>
        <p:nvSpPr>
          <p:cNvPr id="5" name="TextBox 4">
            <a:extLst>
              <a:ext uri="{FF2B5EF4-FFF2-40B4-BE49-F238E27FC236}">
                <a16:creationId xmlns:a16="http://schemas.microsoft.com/office/drawing/2014/main" id="{3139F675-8A1A-4180-BD09-DFE0CFEE6AF7}"/>
              </a:ext>
            </a:extLst>
          </p:cNvPr>
          <p:cNvSpPr txBox="1"/>
          <p:nvPr/>
        </p:nvSpPr>
        <p:spPr>
          <a:xfrm>
            <a:off x="792479" y="2032496"/>
            <a:ext cx="7992598" cy="923330"/>
          </a:xfrm>
          <a:prstGeom prst="rect">
            <a:avLst/>
          </a:prstGeom>
          <a:noFill/>
        </p:spPr>
        <p:txBody>
          <a:bodyPr wrap="square" rtlCol="0">
            <a:spAutoFit/>
          </a:bodyPr>
          <a:lstStyle/>
          <a:p>
            <a:pPr marL="0" lvl="0" indent="0" algn="l" rtl="0">
              <a:spcBef>
                <a:spcPts val="0"/>
              </a:spcBef>
              <a:spcAft>
                <a:spcPts val="0"/>
              </a:spcAft>
              <a:buNone/>
            </a:pPr>
            <a:r>
              <a:rPr lang="en-US" dirty="0"/>
              <a:t>Since starting First Steps 4K, my child has learned so much, like the parts of a book! His vocabulary has grown tremendously, and it’s been amazing to see how confident he’s become- Aurora D. </a:t>
            </a:r>
            <a:endParaRPr lang="en-US" i="1" dirty="0">
              <a:latin typeface="Montserrat"/>
              <a:ea typeface="Montserrat"/>
              <a:cs typeface="Montserrat"/>
              <a:sym typeface="Montserrat"/>
            </a:endParaRPr>
          </a:p>
        </p:txBody>
      </p:sp>
    </p:spTree>
    <p:extLst>
      <p:ext uri="{BB962C8B-B14F-4D97-AF65-F5344CB8AC3E}">
        <p14:creationId xmlns:p14="http://schemas.microsoft.com/office/powerpoint/2010/main" val="223708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a:solidFill>
                  <a:srgbClr val="214982"/>
                </a:solidFill>
                <a:latin typeface="+mj-lt"/>
              </a:rPr>
              <a:t>As a 4K Provider</a:t>
            </a:r>
          </a:p>
        </p:txBody>
      </p:sp>
      <p:sp>
        <p:nvSpPr>
          <p:cNvPr id="5" name="TextBox 4">
            <a:extLst>
              <a:ext uri="{FF2B5EF4-FFF2-40B4-BE49-F238E27FC236}">
                <a16:creationId xmlns:a16="http://schemas.microsoft.com/office/drawing/2014/main" id="{3139F675-8A1A-4180-BD09-DFE0CFEE6AF7}"/>
              </a:ext>
            </a:extLst>
          </p:cNvPr>
          <p:cNvSpPr txBox="1"/>
          <p:nvPr/>
        </p:nvSpPr>
        <p:spPr>
          <a:xfrm>
            <a:off x="515642" y="4127996"/>
            <a:ext cx="7992598" cy="923330"/>
          </a:xfrm>
          <a:prstGeom prst="rect">
            <a:avLst/>
          </a:prstGeom>
          <a:noFill/>
        </p:spPr>
        <p:txBody>
          <a:bodyPr wrap="square" rtlCol="0">
            <a:spAutoFit/>
          </a:bodyPr>
          <a:lstStyle/>
          <a:p>
            <a:pPr marL="0" lvl="0" indent="0" algn="l" rtl="0">
              <a:spcBef>
                <a:spcPts val="0"/>
              </a:spcBef>
              <a:spcAft>
                <a:spcPts val="0"/>
              </a:spcAft>
              <a:buNone/>
            </a:pPr>
            <a:r>
              <a:rPr lang="en-US" sz="1800" b="1">
                <a:solidFill>
                  <a:srgbClr val="FF0000"/>
                </a:solidFill>
                <a:highlight>
                  <a:schemeClr val="lt1"/>
                </a:highlight>
                <a:latin typeface="Montserrat"/>
                <a:ea typeface="Montserrat"/>
                <a:cs typeface="Montserrat"/>
                <a:sym typeface="Montserrat"/>
              </a:rPr>
              <a:t>[</a:t>
            </a:r>
            <a:r>
              <a:rPr lang="en-US" sz="1800" b="1">
                <a:solidFill>
                  <a:srgbClr val="FF0000"/>
                </a:solidFill>
                <a:latin typeface="Montserrat"/>
                <a:ea typeface="Montserrat"/>
                <a:cs typeface="Montserrat"/>
                <a:sym typeface="Montserrat"/>
              </a:rPr>
              <a:t>Enter 4K Provider’s Name]</a:t>
            </a:r>
            <a:r>
              <a:rPr lang="en-US" sz="1800">
                <a:solidFill>
                  <a:schemeClr val="dk1"/>
                </a:solidFill>
                <a:latin typeface="Montserrat"/>
                <a:ea typeface="Montserrat"/>
                <a:cs typeface="Montserrat"/>
                <a:sym typeface="Montserrat"/>
              </a:rPr>
              <a:t> works in partnership with First Steps 4K to ensure that all children start school ready to reach their highest potential. Families are a vital part of this mission. </a:t>
            </a:r>
            <a:endParaRPr lang="en-US">
              <a:latin typeface="Montserrat"/>
              <a:ea typeface="Montserrat"/>
              <a:cs typeface="Montserrat"/>
              <a:sym typeface="Montserrat"/>
            </a:endParaRPr>
          </a:p>
        </p:txBody>
      </p:sp>
    </p:spTree>
    <p:extLst>
      <p:ext uri="{BB962C8B-B14F-4D97-AF65-F5344CB8AC3E}">
        <p14:creationId xmlns:p14="http://schemas.microsoft.com/office/powerpoint/2010/main" val="2248128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a:solidFill>
                  <a:srgbClr val="214982"/>
                </a:solidFill>
                <a:latin typeface="+mj-lt"/>
              </a:rPr>
              <a:t>Our School Family</a:t>
            </a:r>
          </a:p>
        </p:txBody>
      </p:sp>
      <p:sp>
        <p:nvSpPr>
          <p:cNvPr id="2" name="Google Shape;107;ge4c8a3a31e_0_33">
            <a:extLst>
              <a:ext uri="{FF2B5EF4-FFF2-40B4-BE49-F238E27FC236}">
                <a16:creationId xmlns:a16="http://schemas.microsoft.com/office/drawing/2014/main" id="{34DA3296-23C9-AF33-B9AF-518D36A7D1FB}"/>
              </a:ext>
            </a:extLst>
          </p:cNvPr>
          <p:cNvSpPr txBox="1"/>
          <p:nvPr/>
        </p:nvSpPr>
        <p:spPr>
          <a:xfrm>
            <a:off x="495423" y="1718121"/>
            <a:ext cx="3000000" cy="6771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600" b="1">
                <a:solidFill>
                  <a:schemeClr val="dk1"/>
                </a:solidFill>
                <a:latin typeface="Montserrat"/>
                <a:ea typeface="Montserrat"/>
                <a:cs typeface="Montserrat"/>
                <a:sym typeface="Montserrat"/>
              </a:rPr>
              <a:t>Picture of</a:t>
            </a:r>
          </a:p>
          <a:p>
            <a:pPr marL="0" lvl="0" indent="0" algn="l" rtl="0">
              <a:spcBef>
                <a:spcPts val="0"/>
              </a:spcBef>
              <a:spcAft>
                <a:spcPts val="0"/>
              </a:spcAft>
              <a:buNone/>
            </a:pPr>
            <a:r>
              <a:rPr lang="en-US" sz="1600" b="1">
                <a:solidFill>
                  <a:schemeClr val="dk1"/>
                </a:solidFill>
                <a:latin typeface="Montserrat"/>
                <a:ea typeface="Montserrat"/>
                <a:cs typeface="Montserrat"/>
                <a:sym typeface="Montserrat"/>
              </a:rPr>
              <a:t>School Leader</a:t>
            </a:r>
            <a:endParaRPr sz="1200">
              <a:latin typeface="Montserrat"/>
              <a:ea typeface="Montserrat"/>
              <a:cs typeface="Montserrat"/>
              <a:sym typeface="Montserrat"/>
            </a:endParaRPr>
          </a:p>
        </p:txBody>
      </p:sp>
      <p:sp>
        <p:nvSpPr>
          <p:cNvPr id="3" name="Google Shape;108;ge4c8a3a31e_0_33">
            <a:extLst>
              <a:ext uri="{FF2B5EF4-FFF2-40B4-BE49-F238E27FC236}">
                <a16:creationId xmlns:a16="http://schemas.microsoft.com/office/drawing/2014/main" id="{279F9E3B-E8A4-15C6-29CB-B612D5AD0EFA}"/>
              </a:ext>
            </a:extLst>
          </p:cNvPr>
          <p:cNvSpPr txBox="1"/>
          <p:nvPr/>
        </p:nvSpPr>
        <p:spPr>
          <a:xfrm>
            <a:off x="2698248" y="1718121"/>
            <a:ext cx="3000000" cy="6771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600" b="1">
                <a:solidFill>
                  <a:schemeClr val="dk1"/>
                </a:solidFill>
                <a:latin typeface="Montserrat"/>
                <a:ea typeface="Montserrat"/>
                <a:cs typeface="Montserrat"/>
                <a:sym typeface="Montserrat"/>
              </a:rPr>
              <a:t>Picture of </a:t>
            </a:r>
            <a:endParaRPr sz="1600" b="1">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600" b="1">
                <a:solidFill>
                  <a:schemeClr val="dk1"/>
                </a:solidFill>
                <a:latin typeface="Montserrat"/>
                <a:ea typeface="Montserrat"/>
                <a:cs typeface="Montserrat"/>
                <a:sym typeface="Montserrat"/>
              </a:rPr>
              <a:t>Lead Teacher	</a:t>
            </a:r>
            <a:endParaRPr sz="1200">
              <a:latin typeface="Montserrat"/>
              <a:ea typeface="Montserrat"/>
              <a:cs typeface="Montserrat"/>
              <a:sym typeface="Montserrat"/>
            </a:endParaRPr>
          </a:p>
        </p:txBody>
      </p:sp>
      <p:sp>
        <p:nvSpPr>
          <p:cNvPr id="6" name="Google Shape;109;ge4c8a3a31e_0_33">
            <a:extLst>
              <a:ext uri="{FF2B5EF4-FFF2-40B4-BE49-F238E27FC236}">
                <a16:creationId xmlns:a16="http://schemas.microsoft.com/office/drawing/2014/main" id="{3A2ECACB-9E6C-8A0E-0679-1F8BF1C95A7F}"/>
              </a:ext>
            </a:extLst>
          </p:cNvPr>
          <p:cNvSpPr txBox="1"/>
          <p:nvPr/>
        </p:nvSpPr>
        <p:spPr>
          <a:xfrm>
            <a:off x="4839513" y="1687365"/>
            <a:ext cx="2618411" cy="95407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600" b="1">
                <a:solidFill>
                  <a:schemeClr val="dk1"/>
                </a:solidFill>
                <a:latin typeface="Montserrat"/>
                <a:ea typeface="Montserrat"/>
                <a:cs typeface="Montserrat"/>
                <a:sym typeface="Montserrat"/>
              </a:rPr>
              <a:t>Picture of </a:t>
            </a:r>
            <a:endParaRPr sz="1600" b="1">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600" b="1">
                <a:solidFill>
                  <a:schemeClr val="dk1"/>
                </a:solidFill>
                <a:latin typeface="Montserrat"/>
                <a:ea typeface="Montserrat"/>
                <a:cs typeface="Montserrat"/>
                <a:sym typeface="Montserrat"/>
              </a:rPr>
              <a:t>Assistant Teacher</a:t>
            </a:r>
            <a:r>
              <a:rPr lang="en-US" sz="1800" b="1">
                <a:solidFill>
                  <a:schemeClr val="dk1"/>
                </a:solidFill>
                <a:latin typeface="Roboto"/>
                <a:ea typeface="Roboto"/>
                <a:cs typeface="Roboto"/>
                <a:sym typeface="Roboto"/>
              </a:rPr>
              <a:t>	</a:t>
            </a:r>
            <a:endParaRPr/>
          </a:p>
        </p:txBody>
      </p:sp>
      <p:sp>
        <p:nvSpPr>
          <p:cNvPr id="7" name="Google Shape;110;ge4c8a3a31e_0_33">
            <a:extLst>
              <a:ext uri="{FF2B5EF4-FFF2-40B4-BE49-F238E27FC236}">
                <a16:creationId xmlns:a16="http://schemas.microsoft.com/office/drawing/2014/main" id="{23FDF7AE-7B04-833B-6A59-7E098D2631BE}"/>
              </a:ext>
            </a:extLst>
          </p:cNvPr>
          <p:cNvSpPr txBox="1"/>
          <p:nvPr/>
        </p:nvSpPr>
        <p:spPr>
          <a:xfrm>
            <a:off x="7457924" y="1687365"/>
            <a:ext cx="3000000" cy="70785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600" b="1">
                <a:solidFill>
                  <a:schemeClr val="dk1"/>
                </a:solidFill>
                <a:latin typeface="Montserrat"/>
                <a:ea typeface="Montserrat"/>
                <a:cs typeface="Montserrat"/>
                <a:sym typeface="Montserrat"/>
              </a:rPr>
              <a:t>Picture of </a:t>
            </a:r>
          </a:p>
          <a:p>
            <a:pPr marL="0" lvl="0" indent="0" algn="l" rtl="0">
              <a:spcBef>
                <a:spcPts val="0"/>
              </a:spcBef>
              <a:spcAft>
                <a:spcPts val="0"/>
              </a:spcAft>
              <a:buNone/>
            </a:pPr>
            <a:r>
              <a:rPr lang="en-US" sz="1600" b="1">
                <a:solidFill>
                  <a:schemeClr val="dk1"/>
                </a:solidFill>
                <a:latin typeface="Montserrat"/>
                <a:ea typeface="Montserrat"/>
                <a:cs typeface="Montserrat"/>
                <a:sym typeface="Montserrat"/>
              </a:rPr>
              <a:t>4K Coach</a:t>
            </a:r>
            <a:r>
              <a:rPr lang="en-US" sz="1800" b="1">
                <a:solidFill>
                  <a:schemeClr val="dk1"/>
                </a:solidFill>
                <a:latin typeface="Roboto"/>
                <a:ea typeface="Roboto"/>
                <a:cs typeface="Roboto"/>
                <a:sym typeface="Roboto"/>
              </a:rPr>
              <a:t> </a:t>
            </a:r>
            <a:endParaRPr/>
          </a:p>
        </p:txBody>
      </p:sp>
      <p:sp>
        <p:nvSpPr>
          <p:cNvPr id="8" name="Google Shape;112;ge4c8a3a31e_0_33">
            <a:extLst>
              <a:ext uri="{FF2B5EF4-FFF2-40B4-BE49-F238E27FC236}">
                <a16:creationId xmlns:a16="http://schemas.microsoft.com/office/drawing/2014/main" id="{0CD03936-506F-4E69-070C-B10ADB11BA54}"/>
              </a:ext>
            </a:extLst>
          </p:cNvPr>
          <p:cNvSpPr txBox="1"/>
          <p:nvPr/>
        </p:nvSpPr>
        <p:spPr>
          <a:xfrm>
            <a:off x="7127074" y="5466261"/>
            <a:ext cx="3000000" cy="400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a:solidFill>
                  <a:schemeClr val="dk1"/>
                </a:solidFill>
                <a:latin typeface="Montserrat"/>
                <a:ea typeface="Montserrat"/>
                <a:cs typeface="Montserrat"/>
                <a:sym typeface="Montserrat"/>
              </a:rPr>
              <a:t>[Enter Name]</a:t>
            </a:r>
            <a:endParaRPr>
              <a:latin typeface="Montserrat"/>
              <a:ea typeface="Montserrat"/>
              <a:cs typeface="Montserrat"/>
              <a:sym typeface="Montserrat"/>
            </a:endParaRPr>
          </a:p>
        </p:txBody>
      </p:sp>
      <p:sp>
        <p:nvSpPr>
          <p:cNvPr id="9" name="Google Shape;113;ge4c8a3a31e_0_33">
            <a:extLst>
              <a:ext uri="{FF2B5EF4-FFF2-40B4-BE49-F238E27FC236}">
                <a16:creationId xmlns:a16="http://schemas.microsoft.com/office/drawing/2014/main" id="{BB3BB6BA-6922-63E5-C8A6-B9C8DE1E2243}"/>
              </a:ext>
            </a:extLst>
          </p:cNvPr>
          <p:cNvSpPr txBox="1"/>
          <p:nvPr/>
        </p:nvSpPr>
        <p:spPr>
          <a:xfrm>
            <a:off x="4981049" y="5466261"/>
            <a:ext cx="3000000" cy="400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a:solidFill>
                  <a:schemeClr val="dk1"/>
                </a:solidFill>
                <a:latin typeface="Montserrat"/>
                <a:ea typeface="Montserrat"/>
                <a:cs typeface="Montserrat"/>
                <a:sym typeface="Montserrat"/>
              </a:rPr>
              <a:t>[Enter Name]</a:t>
            </a:r>
            <a:endParaRPr>
              <a:latin typeface="Montserrat"/>
              <a:ea typeface="Montserrat"/>
              <a:cs typeface="Montserrat"/>
              <a:sym typeface="Montserrat"/>
            </a:endParaRPr>
          </a:p>
        </p:txBody>
      </p:sp>
      <p:sp>
        <p:nvSpPr>
          <p:cNvPr id="10" name="Google Shape;114;ge4c8a3a31e_0_33">
            <a:extLst>
              <a:ext uri="{FF2B5EF4-FFF2-40B4-BE49-F238E27FC236}">
                <a16:creationId xmlns:a16="http://schemas.microsoft.com/office/drawing/2014/main" id="{F63FE33A-475B-21A6-FBE2-2A59E990D116}"/>
              </a:ext>
            </a:extLst>
          </p:cNvPr>
          <p:cNvSpPr txBox="1"/>
          <p:nvPr/>
        </p:nvSpPr>
        <p:spPr>
          <a:xfrm>
            <a:off x="2581624" y="5466261"/>
            <a:ext cx="3000000" cy="400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a:solidFill>
                  <a:schemeClr val="dk1"/>
                </a:solidFill>
                <a:latin typeface="Montserrat"/>
                <a:ea typeface="Montserrat"/>
                <a:cs typeface="Montserrat"/>
                <a:sym typeface="Montserrat"/>
              </a:rPr>
              <a:t>[Enter Name]</a:t>
            </a:r>
            <a:endParaRPr>
              <a:latin typeface="Montserrat"/>
              <a:ea typeface="Montserrat"/>
              <a:cs typeface="Montserrat"/>
              <a:sym typeface="Montserrat"/>
            </a:endParaRPr>
          </a:p>
        </p:txBody>
      </p:sp>
      <p:sp>
        <p:nvSpPr>
          <p:cNvPr id="11" name="Google Shape;115;ge4c8a3a31e_0_33">
            <a:extLst>
              <a:ext uri="{FF2B5EF4-FFF2-40B4-BE49-F238E27FC236}">
                <a16:creationId xmlns:a16="http://schemas.microsoft.com/office/drawing/2014/main" id="{4FE8B2FB-28C9-F096-3FB5-4220B00E55A3}"/>
              </a:ext>
            </a:extLst>
          </p:cNvPr>
          <p:cNvSpPr txBox="1"/>
          <p:nvPr/>
        </p:nvSpPr>
        <p:spPr>
          <a:xfrm>
            <a:off x="378799" y="5466261"/>
            <a:ext cx="3000000" cy="4002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a:solidFill>
                  <a:schemeClr val="dk1"/>
                </a:solidFill>
                <a:latin typeface="Montserrat"/>
                <a:ea typeface="Montserrat"/>
                <a:cs typeface="Montserrat"/>
                <a:sym typeface="Montserrat"/>
              </a:rPr>
              <a:t>[Enter Name]</a:t>
            </a:r>
            <a:endParaRPr>
              <a:latin typeface="Montserrat"/>
              <a:ea typeface="Montserrat"/>
              <a:cs typeface="Montserrat"/>
              <a:sym typeface="Montserrat"/>
            </a:endParaRPr>
          </a:p>
        </p:txBody>
      </p:sp>
    </p:spTree>
    <p:extLst>
      <p:ext uri="{BB962C8B-B14F-4D97-AF65-F5344CB8AC3E}">
        <p14:creationId xmlns:p14="http://schemas.microsoft.com/office/powerpoint/2010/main" val="225168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a:solidFill>
                  <a:srgbClr val="214982"/>
                </a:solidFill>
                <a:latin typeface="+mj-lt"/>
              </a:rPr>
              <a:t>Day One</a:t>
            </a:r>
          </a:p>
        </p:txBody>
      </p:sp>
      <p:sp>
        <p:nvSpPr>
          <p:cNvPr id="6" name="Google Shape;150;ge4c8a3a31e_0_73">
            <a:extLst>
              <a:ext uri="{FF2B5EF4-FFF2-40B4-BE49-F238E27FC236}">
                <a16:creationId xmlns:a16="http://schemas.microsoft.com/office/drawing/2014/main" id="{98CF795E-750B-6D3F-EE3B-0F120AA1FC92}"/>
              </a:ext>
            </a:extLst>
          </p:cNvPr>
          <p:cNvSpPr txBox="1"/>
          <p:nvPr/>
        </p:nvSpPr>
        <p:spPr>
          <a:xfrm>
            <a:off x="792479" y="1358377"/>
            <a:ext cx="4484371" cy="386872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 marR="0" lvl="0" algn="l" defTabSz="914400" rtl="0" eaLnBrk="1" fontAlgn="auto" latinLnBrk="0" hangingPunct="1">
              <a:lnSpc>
                <a:spcPct val="90000"/>
              </a:lnSpc>
              <a:spcBef>
                <a:spcPts val="0"/>
              </a:spcBef>
              <a:spcAft>
                <a:spcPts val="600"/>
              </a:spcAft>
              <a:buClrTx/>
              <a:buSzTx/>
              <a:tabLst/>
              <a:defRPr/>
            </a:pPr>
            <a:r>
              <a:rPr kumimoji="0" lang="en-US" sz="1800" b="1" i="0" u="sng" strike="noStrike" kern="1200" cap="none" spc="0" normalizeH="0" baseline="0" noProof="0">
                <a:ln>
                  <a:noFill/>
                </a:ln>
                <a:solidFill>
                  <a:prstClr val="black"/>
                </a:solidFill>
                <a:effectLst/>
                <a:uLnTx/>
                <a:uFillTx/>
                <a:latin typeface="Roboto"/>
                <a:ea typeface="+mn-ea"/>
                <a:cs typeface="+mn-cs"/>
              </a:rPr>
              <a:t>What Can You Do to Prepare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Roboto"/>
                <a:ea typeface="+mn-ea"/>
                <a:cs typeface="+mn-cs"/>
              </a:rPr>
              <a:t>Practice bedtime routine a week early</a:t>
            </a:r>
            <a:endParaRPr lang="en-US" sz="1800" b="0" i="0" u="none" strike="noStrike" kern="1200" cap="none" spc="0" normalizeH="0" baseline="0" noProof="0">
              <a:ln>
                <a:noFill/>
              </a:ln>
              <a:solidFill>
                <a:prstClr val="black"/>
              </a:solidFill>
              <a:effectLst/>
              <a:uLnTx/>
              <a:uFillTx/>
              <a:latin typeface="Roboto"/>
              <a:ea typeface="Roboto"/>
              <a:cs typeface="Roboto"/>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Roboto"/>
                <a:ea typeface="+mn-ea"/>
                <a:cs typeface="+mn-cs"/>
              </a:rPr>
              <a:t>Read a book about going to school </a:t>
            </a:r>
            <a:endParaRPr lang="en-US" sz="1800" b="0" i="0" u="none" strike="noStrike" kern="1200" cap="none" spc="0" normalizeH="0" baseline="0" noProof="0">
              <a:ln>
                <a:noFill/>
              </a:ln>
              <a:solidFill>
                <a:prstClr val="black"/>
              </a:solidFill>
              <a:effectLst/>
              <a:uLnTx/>
              <a:uFillTx/>
              <a:latin typeface="Roboto"/>
              <a:ea typeface="Roboto"/>
              <a:cs typeface="Roboto"/>
            </a:endParaRPr>
          </a:p>
          <a:p>
            <a:pPr marL="57150" marR="0" lvl="0" algn="l" defTabSz="914400" rtl="0" eaLnBrk="1" fontAlgn="auto" latinLnBrk="0" hangingPunct="1">
              <a:lnSpc>
                <a:spcPct val="90000"/>
              </a:lnSpc>
              <a:spcBef>
                <a:spcPts val="0"/>
              </a:spcBef>
              <a:spcAft>
                <a:spcPts val="600"/>
              </a:spcAft>
              <a:buClrTx/>
              <a:buSzTx/>
              <a:tabLst/>
              <a:defRPr/>
            </a:pPr>
            <a:r>
              <a:rPr kumimoji="0" lang="en-US" sz="1800" b="0" i="0" u="none" strike="noStrike" kern="1200" cap="none" spc="0" normalizeH="0" baseline="0" noProof="0">
                <a:ln>
                  <a:noFill/>
                </a:ln>
                <a:solidFill>
                  <a:prstClr val="black"/>
                </a:solidFill>
                <a:effectLst/>
                <a:uLnTx/>
                <a:uFillTx/>
                <a:latin typeface="Roboto"/>
                <a:ea typeface="+mn-ea"/>
                <a:cs typeface="+mn-cs"/>
              </a:rPr>
              <a:t>    </a:t>
            </a:r>
            <a:r>
              <a:rPr kumimoji="0" lang="en-US" sz="1800" b="0" i="1" u="none" strike="noStrike" kern="1200" cap="none" spc="0" normalizeH="0" baseline="0" noProof="0">
                <a:ln>
                  <a:noFill/>
                </a:ln>
                <a:solidFill>
                  <a:prstClr val="black"/>
                </a:solidFill>
                <a:effectLst/>
                <a:uLnTx/>
                <a:uFillTx/>
                <a:latin typeface="Roboto"/>
                <a:ea typeface="+mn-ea"/>
                <a:cs typeface="+mn-cs"/>
              </a:rPr>
              <a:t>Ex. The Kissing Hand by Audrey Penn</a:t>
            </a:r>
            <a:endParaRPr lang="en-US" sz="1800" b="0" i="1" u="none" strike="noStrike" kern="1200" cap="none" spc="0" normalizeH="0" baseline="0" noProof="0">
              <a:ln>
                <a:noFill/>
              </a:ln>
              <a:solidFill>
                <a:prstClr val="black"/>
              </a:solidFill>
              <a:effectLst/>
              <a:uLnTx/>
              <a:uFillTx/>
              <a:latin typeface="Roboto"/>
              <a:ea typeface="Roboto"/>
              <a:cs typeface="Roboto"/>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800">
                <a:solidFill>
                  <a:prstClr val="black"/>
                </a:solidFill>
                <a:latin typeface="Roboto"/>
                <a:ea typeface="+mn-ea"/>
                <a:cs typeface="+mn-cs"/>
              </a:rPr>
              <a:t>Arrive early to meet the teacher and allow time for your child to transition. </a:t>
            </a:r>
            <a:endParaRPr lang="en-US" sz="1800" b="0" i="0" u="none" strike="noStrike" kern="1200" cap="none" spc="0" normalizeH="0" baseline="0" noProof="0">
              <a:ln>
                <a:noFill/>
              </a:ln>
              <a:solidFill>
                <a:prstClr val="black"/>
              </a:solidFill>
              <a:effectLst/>
              <a:uLnTx/>
              <a:uFillTx/>
              <a:latin typeface="Roboto"/>
              <a:ea typeface="Roboto"/>
              <a:cs typeface="Roboto"/>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Roboto"/>
                <a:ea typeface="+mn-ea"/>
                <a:cs typeface="+mn-cs"/>
              </a:rPr>
              <a:t>Bring a family picture for the </a:t>
            </a:r>
            <a:r>
              <a:rPr lang="en-US" sz="1800">
                <a:solidFill>
                  <a:prstClr val="black"/>
                </a:solidFill>
                <a:latin typeface="Roboto"/>
                <a:ea typeface="+mn-ea"/>
                <a:cs typeface="+mn-cs"/>
              </a:rPr>
              <a:t>Family</a:t>
            </a:r>
            <a:r>
              <a:rPr kumimoji="0" lang="en-US" sz="1800" b="0" i="0" u="none" strike="noStrike" kern="1200" cap="none" spc="0" normalizeH="0" baseline="0" noProof="0">
                <a:ln>
                  <a:noFill/>
                </a:ln>
                <a:solidFill>
                  <a:prstClr val="black"/>
                </a:solidFill>
                <a:effectLst/>
                <a:uLnTx/>
                <a:uFillTx/>
                <a:latin typeface="Roboto"/>
                <a:ea typeface="+mn-ea"/>
                <a:cs typeface="+mn-cs"/>
              </a:rPr>
              <a:t> &amp; </a:t>
            </a:r>
            <a:r>
              <a:rPr lang="en-US" sz="1800">
                <a:solidFill>
                  <a:prstClr val="black"/>
                </a:solidFill>
                <a:latin typeface="Roboto"/>
                <a:ea typeface="+mn-ea"/>
                <a:cs typeface="+mn-cs"/>
              </a:rPr>
              <a:t>Friends</a:t>
            </a:r>
            <a:r>
              <a:rPr kumimoji="0" lang="en-US" sz="1800" b="0" i="0" u="none" strike="noStrike" kern="1200" cap="none" spc="0" normalizeH="0" baseline="0" noProof="0">
                <a:ln>
                  <a:noFill/>
                </a:ln>
                <a:solidFill>
                  <a:prstClr val="black"/>
                </a:solidFill>
                <a:effectLst/>
                <a:uLnTx/>
                <a:uFillTx/>
                <a:latin typeface="Roboto"/>
                <a:ea typeface="+mn-ea"/>
                <a:cs typeface="+mn-cs"/>
              </a:rPr>
              <a:t> board </a:t>
            </a:r>
            <a:endParaRPr lang="en-US" sz="1800" b="0" i="0" u="none" strike="noStrike" kern="1200" cap="none" spc="0" normalizeH="0" baseline="0" noProof="0">
              <a:ln>
                <a:noFill/>
              </a:ln>
              <a:solidFill>
                <a:prstClr val="black"/>
              </a:solidFill>
              <a:effectLst/>
              <a:uLnTx/>
              <a:uFillTx/>
              <a:latin typeface="Roboto"/>
              <a:ea typeface="Roboto"/>
              <a:cs typeface="Roboto"/>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Roboto"/>
                <a:ea typeface="+mn-ea"/>
                <a:cs typeface="+mn-cs"/>
              </a:rPr>
              <a:t>Bring a change of clothing (appropriate for the season</a:t>
            </a:r>
            <a:r>
              <a:rPr lang="en-US" sz="1800">
                <a:solidFill>
                  <a:prstClr val="black"/>
                </a:solidFill>
                <a:latin typeface="Roboto"/>
                <a:ea typeface="+mn-ea"/>
                <a:cs typeface="+mn-cs"/>
              </a:rPr>
              <a:t>)</a:t>
            </a:r>
            <a:endParaRPr lang="en-US" sz="1800" b="0" i="0" u="none" strike="noStrike" kern="1200" cap="none" spc="0" normalizeH="0" baseline="0" noProof="0">
              <a:ln>
                <a:noFill/>
              </a:ln>
              <a:solidFill>
                <a:prstClr val="black"/>
              </a:solidFill>
              <a:effectLst/>
              <a:uLnTx/>
              <a:uFillTx/>
              <a:latin typeface="Roboto"/>
              <a:ea typeface="Roboto"/>
              <a:cs typeface="Roboto"/>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Roboto"/>
                <a:ea typeface="+mn-ea"/>
                <a:cs typeface="+mn-cs"/>
              </a:rPr>
              <a:t>Label your child’s belongings </a:t>
            </a:r>
            <a:endParaRPr lang="en-US" sz="1800" b="0" i="0" u="none" strike="noStrike" kern="1200" cap="none" spc="0" normalizeH="0" baseline="0" noProof="0">
              <a:ln>
                <a:noFill/>
              </a:ln>
              <a:solidFill>
                <a:prstClr val="black"/>
              </a:solidFill>
              <a:effectLst/>
              <a:uLnTx/>
              <a:uFillTx/>
              <a:latin typeface="Roboto"/>
              <a:ea typeface="Roboto"/>
              <a:cs typeface="Roboto"/>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Roboto"/>
                <a:ea typeface="+mn-ea"/>
                <a:cs typeface="+mn-cs"/>
              </a:rPr>
              <a:t>Get familiar with the daily schedule </a:t>
            </a:r>
            <a:endParaRPr lang="en-US" sz="1800" b="0" i="0" u="none" strike="noStrike" kern="1200" cap="none" spc="0" normalizeH="0" baseline="0" noProof="0">
              <a:ln>
                <a:noFill/>
              </a:ln>
              <a:solidFill>
                <a:prstClr val="black"/>
              </a:solidFill>
              <a:effectLst/>
              <a:uLnTx/>
              <a:uFillTx/>
              <a:latin typeface="Roboto"/>
              <a:ea typeface="Roboto"/>
              <a:cs typeface="Roboto"/>
            </a:endParaRPr>
          </a:p>
        </p:txBody>
      </p:sp>
      <p:pic>
        <p:nvPicPr>
          <p:cNvPr id="2" name="Picture 1">
            <a:extLst>
              <a:ext uri="{FF2B5EF4-FFF2-40B4-BE49-F238E27FC236}">
                <a16:creationId xmlns:a16="http://schemas.microsoft.com/office/drawing/2014/main" id="{98640D24-59F9-37A5-CEE9-81DEEF7D4B3C}"/>
              </a:ext>
            </a:extLst>
          </p:cNvPr>
          <p:cNvPicPr>
            <a:picLocks noChangeAspect="1"/>
          </p:cNvPicPr>
          <p:nvPr/>
        </p:nvPicPr>
        <p:blipFill>
          <a:blip r:embed="rId4"/>
          <a:stretch>
            <a:fillRect/>
          </a:stretch>
        </p:blipFill>
        <p:spPr>
          <a:xfrm>
            <a:off x="5687268" y="1175592"/>
            <a:ext cx="3456732" cy="4011516"/>
          </a:xfrm>
          <a:prstGeom prst="rect">
            <a:avLst/>
          </a:prstGeom>
        </p:spPr>
      </p:pic>
    </p:spTree>
    <p:extLst>
      <p:ext uri="{BB962C8B-B14F-4D97-AF65-F5344CB8AC3E}">
        <p14:creationId xmlns:p14="http://schemas.microsoft.com/office/powerpoint/2010/main" val="18355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CA7561-8341-4E8E-94F7-FA8B9F0BD738}"/>
              </a:ext>
            </a:extLst>
          </p:cNvPr>
          <p:cNvSpPr txBox="1"/>
          <p:nvPr/>
        </p:nvSpPr>
        <p:spPr>
          <a:xfrm>
            <a:off x="792479" y="437301"/>
            <a:ext cx="7992597" cy="584775"/>
          </a:xfrm>
          <a:prstGeom prst="rect">
            <a:avLst/>
          </a:prstGeom>
          <a:noFill/>
        </p:spPr>
        <p:txBody>
          <a:bodyPr wrap="square" rtlCol="0">
            <a:spAutoFit/>
          </a:bodyPr>
          <a:lstStyle/>
          <a:p>
            <a:r>
              <a:rPr lang="en-US" sz="3200" b="1">
                <a:solidFill>
                  <a:srgbClr val="214982"/>
                </a:solidFill>
                <a:latin typeface="+mj-lt"/>
              </a:rPr>
              <a:t>Attendance Works!</a:t>
            </a:r>
          </a:p>
        </p:txBody>
      </p:sp>
      <p:pic>
        <p:nvPicPr>
          <p:cNvPr id="5" name="Picture 4" descr="A picture containing text, vector graphics&#10;&#10;Description automatically generated">
            <a:extLst>
              <a:ext uri="{FF2B5EF4-FFF2-40B4-BE49-F238E27FC236}">
                <a16:creationId xmlns:a16="http://schemas.microsoft.com/office/drawing/2014/main" id="{0BA059D9-038E-AACF-6BCE-F24446185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795" y="1067368"/>
            <a:ext cx="2029726" cy="4175969"/>
          </a:xfrm>
          <a:prstGeom prst="rect">
            <a:avLst/>
          </a:prstGeom>
        </p:spPr>
      </p:pic>
      <p:sp>
        <p:nvSpPr>
          <p:cNvPr id="6" name="Google Shape;150;ge4c8a3a31e_0_73">
            <a:extLst>
              <a:ext uri="{FF2B5EF4-FFF2-40B4-BE49-F238E27FC236}">
                <a16:creationId xmlns:a16="http://schemas.microsoft.com/office/drawing/2014/main" id="{98CF795E-750B-6D3F-EE3B-0F120AA1FC92}"/>
              </a:ext>
            </a:extLst>
          </p:cNvPr>
          <p:cNvSpPr txBox="1"/>
          <p:nvPr/>
        </p:nvSpPr>
        <p:spPr>
          <a:xfrm>
            <a:off x="792479" y="1034238"/>
            <a:ext cx="5516384" cy="452663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a:solidFill>
                  <a:schemeClr val="dk1"/>
                </a:solidFill>
                <a:latin typeface="Montserrat"/>
                <a:ea typeface="Montserrat"/>
                <a:cs typeface="Montserrat"/>
                <a:sym typeface="Montserrat"/>
              </a:rPr>
              <a:t>According to research, absenteeism in the first month of school can predict poor attendance throughout the school year. 50% of students who miss at least 2 days the first month go on to miss nearly a month of school. Students who are in attendance regularly have better academic performance.  First Steps 4K students may only miss a total of 10 days for the year. </a:t>
            </a:r>
          </a:p>
          <a:p>
            <a:pPr marL="0" lvl="0" indent="0" algn="l" rtl="0">
              <a:spcBef>
                <a:spcPts val="0"/>
              </a:spcBef>
              <a:spcAft>
                <a:spcPts val="0"/>
              </a:spcAft>
              <a:buNone/>
            </a:pPr>
            <a:endParaRPr lang="en-US" b="1">
              <a:solidFill>
                <a:schemeClr val="dk1"/>
              </a:solidFill>
              <a:latin typeface="Montserrat"/>
              <a:ea typeface="Montserrat"/>
              <a:cs typeface="Montserrat"/>
              <a:sym typeface="Montserrat"/>
            </a:endParaRPr>
          </a:p>
          <a:p>
            <a:pPr marL="0" lvl="0" indent="0" algn="l" rtl="0">
              <a:spcBef>
                <a:spcPts val="0"/>
              </a:spcBef>
              <a:spcAft>
                <a:spcPts val="0"/>
              </a:spcAft>
              <a:buNone/>
            </a:pPr>
            <a:endParaRPr lang="en-US" b="1">
              <a:solidFill>
                <a:schemeClr val="dk1"/>
              </a:solidFill>
              <a:latin typeface="Montserrat"/>
              <a:ea typeface="Montserrat"/>
              <a:cs typeface="Montserrat"/>
              <a:sym typeface="Montserrat"/>
            </a:endParaRPr>
          </a:p>
          <a:p>
            <a:pPr marL="0" lvl="0" indent="0" algn="l" rtl="0">
              <a:spcBef>
                <a:spcPts val="0"/>
              </a:spcBef>
              <a:spcAft>
                <a:spcPts val="0"/>
              </a:spcAft>
              <a:buNone/>
            </a:pPr>
            <a:r>
              <a:rPr lang="en-US" b="1">
                <a:solidFill>
                  <a:schemeClr val="dk1"/>
                </a:solidFill>
                <a:latin typeface="Montserrat"/>
                <a:ea typeface="Montserrat"/>
                <a:cs typeface="Montserrat"/>
                <a:sym typeface="Montserrat"/>
              </a:rPr>
              <a:t>Your 4K Day Begins at</a:t>
            </a:r>
            <a:r>
              <a:rPr lang="en-US" b="1">
                <a:solidFill>
                  <a:srgbClr val="FF0000"/>
                </a:solidFill>
                <a:latin typeface="Montserrat"/>
                <a:ea typeface="Montserrat"/>
                <a:cs typeface="Montserrat"/>
                <a:sym typeface="Montserrat"/>
              </a:rPr>
              <a:t> [enter time here]</a:t>
            </a:r>
            <a:endParaRPr b="1">
              <a:solidFill>
                <a:srgbClr val="FF0000"/>
              </a:solidFill>
              <a:latin typeface="Montserrat"/>
              <a:ea typeface="Montserrat"/>
              <a:cs typeface="Montserrat"/>
              <a:sym typeface="Montserrat"/>
            </a:endParaRPr>
          </a:p>
          <a:p>
            <a:pPr marL="0" lvl="0" indent="0" algn="l" rtl="0">
              <a:spcBef>
                <a:spcPts val="0"/>
              </a:spcBef>
              <a:spcAft>
                <a:spcPts val="0"/>
              </a:spcAft>
              <a:buNone/>
            </a:pPr>
            <a:r>
              <a:rPr lang="en-US" b="1">
                <a:solidFill>
                  <a:schemeClr val="dk1"/>
                </a:solidFill>
                <a:latin typeface="Montserrat"/>
                <a:ea typeface="Montserrat"/>
                <a:cs typeface="Montserrat"/>
                <a:sym typeface="Montserrat"/>
              </a:rPr>
              <a:t>Your 4K Day Ends at </a:t>
            </a:r>
            <a:r>
              <a:rPr lang="en-US" b="1">
                <a:solidFill>
                  <a:srgbClr val="FF0000"/>
                </a:solidFill>
                <a:latin typeface="Montserrat"/>
                <a:ea typeface="Montserrat"/>
                <a:cs typeface="Montserrat"/>
                <a:sym typeface="Montserrat"/>
              </a:rPr>
              <a:t>[enter time here]</a:t>
            </a:r>
          </a:p>
          <a:p>
            <a:pPr marL="0" lvl="0" indent="0" algn="l" rtl="0">
              <a:spcBef>
                <a:spcPts val="0"/>
              </a:spcBef>
              <a:spcAft>
                <a:spcPts val="0"/>
              </a:spcAft>
              <a:buNone/>
            </a:pPr>
            <a:r>
              <a:rPr lang="en-US" i="1">
                <a:solidFill>
                  <a:schemeClr val="tx1"/>
                </a:solidFill>
                <a:latin typeface="Montserrat"/>
                <a:ea typeface="Montserrat"/>
                <a:cs typeface="Montserrat"/>
                <a:sym typeface="Montserrat"/>
              </a:rPr>
              <a:t>*inquire about wraparound care</a:t>
            </a:r>
          </a:p>
          <a:p>
            <a:pPr marL="0" lvl="0" indent="0" algn="l" rtl="0">
              <a:spcBef>
                <a:spcPts val="0"/>
              </a:spcBef>
              <a:spcAft>
                <a:spcPts val="0"/>
              </a:spcAft>
              <a:buNone/>
            </a:pPr>
            <a:endParaRPr lang="en-US" i="1">
              <a:solidFill>
                <a:schemeClr val="tx1"/>
              </a:solidFill>
              <a:latin typeface="Montserrat"/>
              <a:ea typeface="Montserrat"/>
              <a:cs typeface="Montserrat"/>
              <a:sym typeface="Montserrat"/>
            </a:endParaRPr>
          </a:p>
          <a:p>
            <a:pPr marL="0" lvl="0" indent="0" algn="l" rtl="0">
              <a:spcBef>
                <a:spcPts val="0"/>
              </a:spcBef>
              <a:spcAft>
                <a:spcPts val="0"/>
              </a:spcAft>
              <a:buNone/>
            </a:pPr>
            <a:r>
              <a:rPr lang="en-US" b="1">
                <a:solidFill>
                  <a:schemeClr val="tx1"/>
                </a:solidFill>
                <a:latin typeface="Montserrat"/>
                <a:ea typeface="Montserrat"/>
                <a:cs typeface="Montserrat"/>
                <a:sym typeface="Montserrat"/>
              </a:rPr>
              <a:t>Your 4K student is tardy at </a:t>
            </a:r>
            <a:r>
              <a:rPr lang="en-US" b="1">
                <a:solidFill>
                  <a:srgbClr val="FF0000"/>
                </a:solidFill>
                <a:latin typeface="Montserrat"/>
                <a:ea typeface="Montserrat"/>
                <a:cs typeface="Montserrat"/>
                <a:sym typeface="Montserrat"/>
              </a:rPr>
              <a:t>{enter time here}</a:t>
            </a:r>
            <a:endParaRPr b="1">
              <a:solidFill>
                <a:srgbClr val="FF0000"/>
              </a:solidFill>
              <a:latin typeface="Montserrat"/>
              <a:ea typeface="Montserrat"/>
              <a:cs typeface="Montserrat"/>
              <a:sym typeface="Montserrat"/>
            </a:endParaRPr>
          </a:p>
          <a:p>
            <a:pPr marL="0" lvl="0" indent="0" algn="l" rtl="0">
              <a:spcBef>
                <a:spcPts val="0"/>
              </a:spcBef>
              <a:spcAft>
                <a:spcPts val="0"/>
              </a:spcAft>
              <a:buNone/>
            </a:pPr>
            <a:endParaRPr lang="en-US" b="1">
              <a:solidFill>
                <a:schemeClr val="dk1"/>
              </a:solidFill>
              <a:latin typeface="Montserrat"/>
              <a:ea typeface="Montserrat"/>
              <a:cs typeface="Montserrat"/>
              <a:sym typeface="Montserrat"/>
            </a:endParaRPr>
          </a:p>
          <a:p>
            <a:r>
              <a:rPr lang="en-US" b="1">
                <a:solidFill>
                  <a:schemeClr val="dk1"/>
                </a:solidFill>
                <a:latin typeface="Montserrat"/>
                <a:ea typeface="Montserrat"/>
                <a:cs typeface="Montserrat"/>
                <a:sym typeface="Montserrat"/>
              </a:rPr>
              <a:t>With the award of this academic scholarship, you are committing to having your student arrive on time every day. </a:t>
            </a:r>
            <a:endParaRPr lang="en-US" b="1">
              <a:solidFill>
                <a:schemeClr val="dk1"/>
              </a:solidFill>
              <a:latin typeface="Montserrat"/>
              <a:ea typeface="Montserrat"/>
              <a:cs typeface="Montserrat"/>
            </a:endParaRPr>
          </a:p>
          <a:p>
            <a:pPr marL="0" lvl="0" indent="0" algn="l" rtl="0">
              <a:spcBef>
                <a:spcPts val="0"/>
              </a:spcBef>
              <a:spcAft>
                <a:spcPts val="0"/>
              </a:spcAft>
              <a:buNone/>
            </a:pPr>
            <a:endParaRPr lang="en-US" b="1">
              <a:solidFill>
                <a:schemeClr val="dk1"/>
              </a:solidFill>
              <a:latin typeface="Montserrat"/>
              <a:ea typeface="Montserrat"/>
              <a:cs typeface="Montserrat"/>
              <a:sym typeface="Montserrat"/>
            </a:endParaRPr>
          </a:p>
          <a:p>
            <a:pPr marL="0" lvl="0" indent="0" algn="l" rtl="0">
              <a:spcBef>
                <a:spcPts val="0"/>
              </a:spcBef>
              <a:spcAft>
                <a:spcPts val="0"/>
              </a:spcAft>
              <a:buNone/>
            </a:pPr>
            <a:r>
              <a:rPr lang="en-US" b="1">
                <a:solidFill>
                  <a:schemeClr val="dk1"/>
                </a:solidFill>
                <a:latin typeface="Montserrat"/>
                <a:ea typeface="Montserrat"/>
                <a:cs typeface="Montserrat"/>
                <a:sym typeface="Montserrat"/>
              </a:rPr>
              <a:t>If attendance challenges arise- contact the school!  </a:t>
            </a:r>
            <a:endParaRPr b="1">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3342026368"/>
      </p:ext>
    </p:extLst>
  </p:cSld>
  <p:clrMapOvr>
    <a:masterClrMapping/>
  </p:clrMapOvr>
</p:sld>
</file>

<file path=ppt/theme/theme1.xml><?xml version="1.0" encoding="utf-8"?>
<a:theme xmlns:a="http://schemas.openxmlformats.org/drawingml/2006/main" name="Office Theme">
  <a:themeElements>
    <a:clrScheme name="First Steps">
      <a:dk1>
        <a:sysClr val="windowText" lastClr="000000"/>
      </a:dk1>
      <a:lt1>
        <a:sysClr val="window" lastClr="FFFFFF"/>
      </a:lt1>
      <a:dk2>
        <a:srgbClr val="144371"/>
      </a:dk2>
      <a:lt2>
        <a:srgbClr val="E7E6E6"/>
      </a:lt2>
      <a:accent1>
        <a:srgbClr val="3782CC"/>
      </a:accent1>
      <a:accent2>
        <a:srgbClr val="048195"/>
      </a:accent2>
      <a:accent3>
        <a:srgbClr val="9ABD32"/>
      </a:accent3>
      <a:accent4>
        <a:srgbClr val="FFC000"/>
      </a:accent4>
      <a:accent5>
        <a:srgbClr val="F79420"/>
      </a:accent5>
      <a:accent6>
        <a:srgbClr val="D43C25"/>
      </a:accent6>
      <a:hlink>
        <a:srgbClr val="198ECE"/>
      </a:hlink>
      <a:folHlink>
        <a:srgbClr val="564C6D"/>
      </a:folHlink>
    </a:clrScheme>
    <a:fontScheme name="First Steps">
      <a:majorFont>
        <a:latin typeface="Montserrat"/>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1521</Words>
  <Application>Microsoft Office PowerPoint</Application>
  <PresentationFormat>On-screen Show (4:3)</PresentationFormat>
  <Paragraphs>116</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Roboto</vt:lpstr>
      <vt:lpstr>Montserrat</vt: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Beth</dc:creator>
  <cp:lastModifiedBy>Ingram, Samantha</cp:lastModifiedBy>
  <cp:revision>11</cp:revision>
  <dcterms:created xsi:type="dcterms:W3CDTF">2021-03-23T17:26:21Z</dcterms:created>
  <dcterms:modified xsi:type="dcterms:W3CDTF">2025-07-21T21:06:11Z</dcterms:modified>
</cp:coreProperties>
</file>