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sldIdLst>
    <p:sldId id="256" r:id="rId2"/>
    <p:sldId id="257" r:id="rId3"/>
    <p:sldId id="261" r:id="rId4"/>
    <p:sldId id="275" r:id="rId5"/>
    <p:sldId id="276" r:id="rId6"/>
    <p:sldId id="277" r:id="rId7"/>
    <p:sldId id="266" r:id="rId8"/>
    <p:sldId id="278" r:id="rId9"/>
    <p:sldId id="280" r:id="rId10"/>
    <p:sldId id="279" r:id="rId11"/>
    <p:sldId id="281" r:id="rId12"/>
    <p:sldId id="282"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4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76968" autoAdjust="0"/>
  </p:normalViewPr>
  <p:slideViewPr>
    <p:cSldViewPr snapToGrid="0">
      <p:cViewPr varScale="1">
        <p:scale>
          <a:sx n="88" d="100"/>
          <a:sy n="88" d="100"/>
        </p:scale>
        <p:origin x="23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1A2C0-7674-4096-9544-3DEE1C34EB0B}" type="datetimeFigureOut">
              <a:rPr lang="en-US" smtClean="0"/>
              <a:t>11/2/2023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6547C-789D-4311-9EA7-A184E9D762D5}" type="slidenum">
              <a:rPr lang="en-US" smtClean="0"/>
              <a:t>‹#›</a:t>
            </a:fld>
            <a:endParaRPr lang="en-US"/>
          </a:p>
        </p:txBody>
      </p:sp>
    </p:spTree>
    <p:extLst>
      <p:ext uri="{BB962C8B-B14F-4D97-AF65-F5344CB8AC3E}">
        <p14:creationId xmlns:p14="http://schemas.microsoft.com/office/powerpoint/2010/main" val="24078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eyc.org/familyengagemen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naeyc.org/familyengagement/principl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Did you notice the term family-teacher conference?  The definition of a traditional family has changed over the years.  We know that the person who attends the conference may not be the primary guardian or biological parent- it could be a grandparent, aunt, uncle, or other caregiver. </a:t>
            </a:r>
          </a:p>
          <a:p>
            <a:endParaRPr lang="en-US" dirty="0"/>
          </a:p>
        </p:txBody>
      </p:sp>
      <p:sp>
        <p:nvSpPr>
          <p:cNvPr id="4" name="Slide Number Placeholder 3"/>
          <p:cNvSpPr>
            <a:spLocks noGrp="1"/>
          </p:cNvSpPr>
          <p:nvPr>
            <p:ph type="sldNum" sz="quarter" idx="5"/>
          </p:nvPr>
        </p:nvSpPr>
        <p:spPr/>
        <p:txBody>
          <a:bodyPr/>
          <a:lstStyle/>
          <a:p>
            <a:fld id="{1636547C-789D-4311-9EA7-A184E9D762D5}" type="slidenum">
              <a:rPr lang="en-US" smtClean="0"/>
              <a:t>2</a:t>
            </a:fld>
            <a:endParaRPr lang="en-US"/>
          </a:p>
        </p:txBody>
      </p:sp>
    </p:spTree>
    <p:extLst>
      <p:ext uri="{BB962C8B-B14F-4D97-AF65-F5344CB8AC3E}">
        <p14:creationId xmlns:p14="http://schemas.microsoft.com/office/powerpoint/2010/main" val="314667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reports, check in with families, send documents to coach </a:t>
            </a:r>
          </a:p>
          <a:p>
            <a:endParaRPr lang="en-US" dirty="0"/>
          </a:p>
        </p:txBody>
      </p:sp>
      <p:sp>
        <p:nvSpPr>
          <p:cNvPr id="4" name="Slide Number Placeholder 3"/>
          <p:cNvSpPr>
            <a:spLocks noGrp="1"/>
          </p:cNvSpPr>
          <p:nvPr>
            <p:ph type="sldNum" sz="quarter" idx="5"/>
          </p:nvPr>
        </p:nvSpPr>
        <p:spPr/>
        <p:txBody>
          <a:bodyPr/>
          <a:lstStyle/>
          <a:p>
            <a:fld id="{1636547C-789D-4311-9EA7-A184E9D762D5}" type="slidenum">
              <a:rPr lang="en-US" smtClean="0"/>
              <a:t>11</a:t>
            </a:fld>
            <a:endParaRPr lang="en-US"/>
          </a:p>
        </p:txBody>
      </p:sp>
    </p:spTree>
    <p:extLst>
      <p:ext uri="{BB962C8B-B14F-4D97-AF65-F5344CB8AC3E}">
        <p14:creationId xmlns:p14="http://schemas.microsoft.com/office/powerpoint/2010/main" val="3154551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reports, check in with families, send documents to coach </a:t>
            </a:r>
          </a:p>
          <a:p>
            <a:endParaRPr lang="en-US" dirty="0"/>
          </a:p>
        </p:txBody>
      </p:sp>
      <p:sp>
        <p:nvSpPr>
          <p:cNvPr id="4" name="Slide Number Placeholder 3"/>
          <p:cNvSpPr>
            <a:spLocks noGrp="1"/>
          </p:cNvSpPr>
          <p:nvPr>
            <p:ph type="sldNum" sz="quarter" idx="5"/>
          </p:nvPr>
        </p:nvSpPr>
        <p:spPr/>
        <p:txBody>
          <a:bodyPr/>
          <a:lstStyle/>
          <a:p>
            <a:fld id="{1636547C-789D-4311-9EA7-A184E9D762D5}" type="slidenum">
              <a:rPr lang="en-US" smtClean="0"/>
              <a:t>12</a:t>
            </a:fld>
            <a:endParaRPr lang="en-US"/>
          </a:p>
        </p:txBody>
      </p:sp>
    </p:spTree>
    <p:extLst>
      <p:ext uri="{BB962C8B-B14F-4D97-AF65-F5344CB8AC3E}">
        <p14:creationId xmlns:p14="http://schemas.microsoft.com/office/powerpoint/2010/main" val="46230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444444"/>
                </a:solidFill>
                <a:effectLst/>
                <a:latin typeface="Open Sans" panose="020B0606030504020204" pitchFamily="34" charset="0"/>
              </a:rPr>
              <a:t>It’s clear that parental involvement is associated with better outcomes. So how can early childhood education programs better engage with families? NAEYC’s </a:t>
            </a:r>
            <a:r>
              <a:rPr lang="en-US" sz="1200" b="0" i="0" u="none" strike="noStrike" dirty="0">
                <a:solidFill>
                  <a:srgbClr val="D83C00"/>
                </a:solidFill>
                <a:effectLst/>
                <a:latin typeface="Open Sans" panose="020B0606030504020204" pitchFamily="34" charset="0"/>
                <a:hlinkClick r:id="rId3"/>
              </a:rPr>
              <a:t>Engaging Diverse Families Project</a:t>
            </a:r>
            <a:r>
              <a:rPr lang="en-US" sz="1200" b="0" i="0" dirty="0">
                <a:solidFill>
                  <a:srgbClr val="444444"/>
                </a:solidFill>
                <a:effectLst/>
                <a:latin typeface="Open Sans" panose="020B0606030504020204" pitchFamily="34" charset="0"/>
              </a:rPr>
              <a:t> set out to answer this very question, and they discovered that the programs with the most effective approaches to parent engagement shared </a:t>
            </a:r>
            <a:r>
              <a:rPr lang="en-US" sz="1200" b="0" i="0" u="none" strike="noStrike" dirty="0">
                <a:solidFill>
                  <a:srgbClr val="D83C00"/>
                </a:solidFill>
                <a:effectLst/>
                <a:latin typeface="Open Sans" panose="020B0606030504020204" pitchFamily="34" charset="0"/>
                <a:hlinkClick r:id="rId4"/>
              </a:rPr>
              <a:t>six common principles</a:t>
            </a:r>
            <a:r>
              <a:rPr lang="en-US" sz="1200" b="0" i="0" dirty="0">
                <a:solidFill>
                  <a:srgbClr val="444444"/>
                </a:solidFill>
                <a:effectLst/>
                <a:latin typeface="Open Sans" panose="020B0606030504020204" pitchFamily="34" charset="0"/>
              </a:rPr>
              <a:t>.</a:t>
            </a:r>
          </a:p>
          <a:p>
            <a:pPr algn="l"/>
            <a:endParaRPr lang="en-US" sz="1200" b="0" i="0" dirty="0">
              <a:solidFill>
                <a:srgbClr val="444444"/>
              </a:solidFill>
              <a:effectLst/>
              <a:latin typeface="Open Sans" panose="020B0606030504020204" pitchFamily="34" charset="0"/>
            </a:endParaRPr>
          </a:p>
          <a:p>
            <a:pPr algn="l"/>
            <a:r>
              <a:rPr lang="en-US" sz="1200" b="0" i="0" dirty="0">
                <a:solidFill>
                  <a:srgbClr val="444444"/>
                </a:solidFill>
                <a:effectLst/>
                <a:latin typeface="Open Sans" panose="020B0606030504020204" pitchFamily="34" charset="0"/>
              </a:rPr>
              <a:t>Since parent engagement is at the heart of ASQ, by using the screener, your program is probably already encompassing many of these principles.</a:t>
            </a:r>
          </a:p>
          <a:p>
            <a:endParaRPr lang="en-US" b="1" dirty="0"/>
          </a:p>
        </p:txBody>
      </p:sp>
      <p:sp>
        <p:nvSpPr>
          <p:cNvPr id="4" name="Slide Number Placeholder 3"/>
          <p:cNvSpPr>
            <a:spLocks noGrp="1"/>
          </p:cNvSpPr>
          <p:nvPr>
            <p:ph type="sldNum" sz="quarter" idx="5"/>
          </p:nvPr>
        </p:nvSpPr>
        <p:spPr/>
        <p:txBody>
          <a:bodyPr/>
          <a:lstStyle/>
          <a:p>
            <a:fld id="{1636547C-789D-4311-9EA7-A184E9D762D5}" type="slidenum">
              <a:rPr lang="en-US" smtClean="0"/>
              <a:t>3</a:t>
            </a:fld>
            <a:endParaRPr lang="en-US"/>
          </a:p>
        </p:txBody>
      </p:sp>
    </p:spTree>
    <p:extLst>
      <p:ext uri="{BB962C8B-B14F-4D97-AF65-F5344CB8AC3E}">
        <p14:creationId xmlns:p14="http://schemas.microsoft.com/office/powerpoint/2010/main" val="374840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Parents are a child’s first and most important teachers. Their involvement is critical to the success of their children. A f</a:t>
            </a:r>
            <a:r>
              <a:rPr lang="en-US" dirty="0" err="1"/>
              <a:t>amily</a:t>
            </a:r>
            <a:r>
              <a:rPr lang="en-US" dirty="0"/>
              <a:t> conference is one type of engagement. In addition to two parent/teacher conferences, the provider shall Sharing the parent handbook during orientation is essential part of developing a partnership between home and school.  It indicates shared expectations. https://issuu.com/scfirststeps1/docs/4k_familyhandbook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Offer at least two parent education workshops during the school year. Documentation of these parent workshops, to include agendas and attendance records shall be maintained on-site, as shall documentation of all parent-teacher conferences. </a:t>
            </a:r>
          </a:p>
          <a:p>
            <a:endParaRPr lang="en-US" dirty="0"/>
          </a:p>
        </p:txBody>
      </p:sp>
      <p:sp>
        <p:nvSpPr>
          <p:cNvPr id="4" name="Slide Number Placeholder 3"/>
          <p:cNvSpPr>
            <a:spLocks noGrp="1"/>
          </p:cNvSpPr>
          <p:nvPr>
            <p:ph type="sldNum" sz="quarter" idx="5"/>
          </p:nvPr>
        </p:nvSpPr>
        <p:spPr/>
        <p:txBody>
          <a:bodyPr/>
          <a:lstStyle/>
          <a:p>
            <a:fld id="{1636547C-789D-4311-9EA7-A184E9D762D5}" type="slidenum">
              <a:rPr lang="en-US" smtClean="0"/>
              <a:t>4</a:t>
            </a:fld>
            <a:endParaRPr lang="en-US"/>
          </a:p>
        </p:txBody>
      </p:sp>
    </p:spTree>
    <p:extLst>
      <p:ext uri="{BB962C8B-B14F-4D97-AF65-F5344CB8AC3E}">
        <p14:creationId xmlns:p14="http://schemas.microsoft.com/office/powerpoint/2010/main" val="67306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scored the questionnaires, share screening results in a strengths-based and family-friendly format. Highlight the child’s strengths in addition to areas for further support, and allow for any questions or discussion. Parents should be informed in person, over the telephone, or through mail or email that their child’s development seems typical. Follow-up screening should be scheduled for a child whose score falls in the monitoring zone.</a:t>
            </a:r>
          </a:p>
          <a:p>
            <a:endParaRPr lang="en-US" dirty="0"/>
          </a:p>
        </p:txBody>
      </p:sp>
      <p:sp>
        <p:nvSpPr>
          <p:cNvPr id="4" name="Slide Number Placeholder 3"/>
          <p:cNvSpPr>
            <a:spLocks noGrp="1"/>
          </p:cNvSpPr>
          <p:nvPr>
            <p:ph type="sldNum" sz="quarter" idx="5"/>
          </p:nvPr>
        </p:nvSpPr>
        <p:spPr/>
        <p:txBody>
          <a:bodyPr/>
          <a:lstStyle/>
          <a:p>
            <a:fld id="{1636547C-789D-4311-9EA7-A184E9D762D5}" type="slidenum">
              <a:rPr lang="en-US" smtClean="0"/>
              <a:t>5</a:t>
            </a:fld>
            <a:endParaRPr lang="en-US"/>
          </a:p>
        </p:txBody>
      </p:sp>
    </p:spTree>
    <p:extLst>
      <p:ext uri="{BB962C8B-B14F-4D97-AF65-F5344CB8AC3E}">
        <p14:creationId xmlns:p14="http://schemas.microsoft.com/office/powerpoint/2010/main" val="901221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Welcoming environment- comfortable seating, reading material, mask and sanitizer</a:t>
            </a:r>
          </a:p>
          <a:p>
            <a:endParaRPr lang="en-US" dirty="0"/>
          </a:p>
          <a:p>
            <a:r>
              <a:rPr lang="en-US" dirty="0"/>
              <a:t>Two way conversation- take turns talking and sharing information. Ask open-ended questions, this is an opportunity for you to share, but also an opportunity to learn something new. </a:t>
            </a:r>
          </a:p>
          <a:p>
            <a:endParaRPr lang="en-US" dirty="0"/>
          </a:p>
          <a:p>
            <a:r>
              <a:rPr lang="en-US" dirty="0"/>
              <a:t>Strength-based- What is the child able to do? Next steps</a:t>
            </a:r>
          </a:p>
          <a:p>
            <a:endParaRPr lang="en-US" dirty="0"/>
          </a:p>
          <a:p>
            <a:r>
              <a:rPr lang="en-US" dirty="0"/>
              <a:t>Individual strategies- share activities the family can do with their child. </a:t>
            </a:r>
          </a:p>
          <a:p>
            <a:endParaRPr lang="en-US" dirty="0"/>
          </a:p>
          <a:p>
            <a:r>
              <a:rPr lang="en-US" dirty="0"/>
              <a:t>Follow up- how do you plan to follow up? </a:t>
            </a:r>
          </a:p>
          <a:p>
            <a:endParaRPr lang="en-US" dirty="0"/>
          </a:p>
        </p:txBody>
      </p:sp>
      <p:sp>
        <p:nvSpPr>
          <p:cNvPr id="4" name="Slide Number Placeholder 3"/>
          <p:cNvSpPr>
            <a:spLocks noGrp="1"/>
          </p:cNvSpPr>
          <p:nvPr>
            <p:ph type="sldNum" sz="quarter" idx="5"/>
          </p:nvPr>
        </p:nvSpPr>
        <p:spPr/>
        <p:txBody>
          <a:bodyPr/>
          <a:lstStyle/>
          <a:p>
            <a:fld id="{1636547C-789D-4311-9EA7-A184E9D762D5}" type="slidenum">
              <a:rPr lang="en-US" smtClean="0"/>
              <a:t>6</a:t>
            </a:fld>
            <a:endParaRPr lang="en-US"/>
          </a:p>
        </p:txBody>
      </p:sp>
    </p:spTree>
    <p:extLst>
      <p:ext uri="{BB962C8B-B14F-4D97-AF65-F5344CB8AC3E}">
        <p14:creationId xmlns:p14="http://schemas.microsoft.com/office/powerpoint/2010/main" val="222701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Finalize checkpoints, run progress report or develop family conference form, schedule conferences and send invitations. https://teachingstrategies.force.com/portal/s/article/Video-Creating-Family-Conference-Forms-in-MyTeachingStrategies</a:t>
            </a:r>
          </a:p>
        </p:txBody>
      </p:sp>
      <p:sp>
        <p:nvSpPr>
          <p:cNvPr id="4" name="Slide Number Placeholder 3"/>
          <p:cNvSpPr>
            <a:spLocks noGrp="1"/>
          </p:cNvSpPr>
          <p:nvPr>
            <p:ph type="sldNum" sz="quarter" idx="5"/>
          </p:nvPr>
        </p:nvSpPr>
        <p:spPr/>
        <p:txBody>
          <a:bodyPr/>
          <a:lstStyle/>
          <a:p>
            <a:fld id="{1636547C-789D-4311-9EA7-A184E9D762D5}" type="slidenum">
              <a:rPr lang="en-US" smtClean="0"/>
              <a:t>7</a:t>
            </a:fld>
            <a:endParaRPr lang="en-US"/>
          </a:p>
        </p:txBody>
      </p:sp>
    </p:spTree>
    <p:extLst>
      <p:ext uri="{BB962C8B-B14F-4D97-AF65-F5344CB8AC3E}">
        <p14:creationId xmlns:p14="http://schemas.microsoft.com/office/powerpoint/2010/main" val="325796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strength based. Activities the caregiver can use for their individual child. Give families questions they can ask you? See attachment </a:t>
            </a:r>
          </a:p>
          <a:p>
            <a:endParaRPr lang="en-US" dirty="0"/>
          </a:p>
        </p:txBody>
      </p:sp>
      <p:sp>
        <p:nvSpPr>
          <p:cNvPr id="4" name="Slide Number Placeholder 3"/>
          <p:cNvSpPr>
            <a:spLocks noGrp="1"/>
          </p:cNvSpPr>
          <p:nvPr>
            <p:ph type="sldNum" sz="quarter" idx="5"/>
          </p:nvPr>
        </p:nvSpPr>
        <p:spPr/>
        <p:txBody>
          <a:bodyPr/>
          <a:lstStyle/>
          <a:p>
            <a:fld id="{1636547C-789D-4311-9EA7-A184E9D762D5}" type="slidenum">
              <a:rPr lang="en-US" smtClean="0"/>
              <a:t>8</a:t>
            </a:fld>
            <a:endParaRPr lang="en-US"/>
          </a:p>
        </p:txBody>
      </p:sp>
    </p:spTree>
    <p:extLst>
      <p:ext uri="{BB962C8B-B14F-4D97-AF65-F5344CB8AC3E}">
        <p14:creationId xmlns:p14="http://schemas.microsoft.com/office/powerpoint/2010/main" val="239891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F16DCF-6A14-4E28-B052-0162D9396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81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reports, check in with families, send documents to coach </a:t>
            </a:r>
          </a:p>
          <a:p>
            <a:endParaRPr lang="en-US" dirty="0"/>
          </a:p>
        </p:txBody>
      </p:sp>
      <p:sp>
        <p:nvSpPr>
          <p:cNvPr id="4" name="Slide Number Placeholder 3"/>
          <p:cNvSpPr>
            <a:spLocks noGrp="1"/>
          </p:cNvSpPr>
          <p:nvPr>
            <p:ph type="sldNum" sz="quarter" idx="5"/>
          </p:nvPr>
        </p:nvSpPr>
        <p:spPr/>
        <p:txBody>
          <a:bodyPr/>
          <a:lstStyle/>
          <a:p>
            <a:fld id="{1636547C-789D-4311-9EA7-A184E9D762D5}" type="slidenum">
              <a:rPr lang="en-US" smtClean="0"/>
              <a:t>10</a:t>
            </a:fld>
            <a:endParaRPr lang="en-US"/>
          </a:p>
        </p:txBody>
      </p:sp>
    </p:spTree>
    <p:extLst>
      <p:ext uri="{BB962C8B-B14F-4D97-AF65-F5344CB8AC3E}">
        <p14:creationId xmlns:p14="http://schemas.microsoft.com/office/powerpoint/2010/main" val="107033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1B7BCB-F93A-40D7-A26F-9AE64D35D9F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424044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B7BCB-F93A-40D7-A26F-9AE64D35D9F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133396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B7BCB-F93A-40D7-A26F-9AE64D35D9F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215657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B7BCB-F93A-40D7-A26F-9AE64D35D9F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119481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1B7BCB-F93A-40D7-A26F-9AE64D35D9F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405596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1B7BCB-F93A-40D7-A26F-9AE64D35D9FD}"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13241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B7BCB-F93A-40D7-A26F-9AE64D35D9FD}"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349784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1B7BCB-F93A-40D7-A26F-9AE64D35D9FD}"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219771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B7BCB-F93A-40D7-A26F-9AE64D35D9FD}"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156560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B7BCB-F93A-40D7-A26F-9AE64D35D9FD}"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424076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B7BCB-F93A-40D7-A26F-9AE64D35D9FD}"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273593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B7BCB-F93A-40D7-A26F-9AE64D35D9FD}" type="datetimeFigureOut">
              <a:rPr lang="en-US" smtClean="0"/>
              <a:t>11/2/2023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66ED4-309B-405C-A236-D7946349D291}" type="slidenum">
              <a:rPr lang="en-US" smtClean="0"/>
              <a:t>‹#›</a:t>
            </a:fld>
            <a:endParaRPr lang="en-US"/>
          </a:p>
        </p:txBody>
      </p:sp>
    </p:spTree>
    <p:extLst>
      <p:ext uri="{BB962C8B-B14F-4D97-AF65-F5344CB8AC3E}">
        <p14:creationId xmlns:p14="http://schemas.microsoft.com/office/powerpoint/2010/main" val="195601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teachingstrategies.force.com/portal/s/article/Video-Creating-Family-Conference-Forms-in-MyTeachingStrategi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04779CA-663E-4A5B-AAF7-170061F77A54}"/>
              </a:ext>
            </a:extLst>
          </p:cNvPr>
          <p:cNvGrpSpPr/>
          <p:nvPr/>
        </p:nvGrpSpPr>
        <p:grpSpPr>
          <a:xfrm>
            <a:off x="2767689" y="685800"/>
            <a:ext cx="5852668" cy="1828800"/>
            <a:chOff x="2850134" y="685800"/>
            <a:chExt cx="5852668" cy="1828800"/>
          </a:xfrm>
        </p:grpSpPr>
        <p:pic>
          <p:nvPicPr>
            <p:cNvPr id="9" name="Picture 8">
              <a:extLst>
                <a:ext uri="{FF2B5EF4-FFF2-40B4-BE49-F238E27FC236}">
                  <a16:creationId xmlns:a16="http://schemas.microsoft.com/office/drawing/2014/main" id="{178BA785-C443-486A-8DC6-1B315ADEE0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068" y="685800"/>
              <a:ext cx="1828800" cy="1828800"/>
            </a:xfrm>
            <a:prstGeom prst="rect">
              <a:avLst/>
            </a:prstGeom>
          </p:spPr>
        </p:pic>
        <p:pic>
          <p:nvPicPr>
            <p:cNvPr id="11" name="Picture 10">
              <a:extLst>
                <a:ext uri="{FF2B5EF4-FFF2-40B4-BE49-F238E27FC236}">
                  <a16:creationId xmlns:a16="http://schemas.microsoft.com/office/drawing/2014/main" id="{48A7A428-DECA-4797-A261-66110DB98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0134" y="685800"/>
              <a:ext cx="1828800" cy="1828800"/>
            </a:xfrm>
            <a:prstGeom prst="rect">
              <a:avLst/>
            </a:prstGeom>
          </p:spPr>
        </p:pic>
        <p:pic>
          <p:nvPicPr>
            <p:cNvPr id="14" name="Picture 13">
              <a:extLst>
                <a:ext uri="{FF2B5EF4-FFF2-40B4-BE49-F238E27FC236}">
                  <a16:creationId xmlns:a16="http://schemas.microsoft.com/office/drawing/2014/main" id="{EF4612F6-423A-4400-AD00-4E0CB54337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002" y="685800"/>
              <a:ext cx="1828800" cy="1828800"/>
            </a:xfrm>
            <a:prstGeom prst="rect">
              <a:avLst/>
            </a:prstGeom>
          </p:spPr>
        </p:pic>
      </p:grpSp>
      <p:pic>
        <p:nvPicPr>
          <p:cNvPr id="15" name="Picture 14">
            <a:extLst>
              <a:ext uri="{FF2B5EF4-FFF2-40B4-BE49-F238E27FC236}">
                <a16:creationId xmlns:a16="http://schemas.microsoft.com/office/drawing/2014/main" id="{E1AC2DC0-2E6A-40E4-B80B-E24A292720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755" y="685800"/>
            <a:ext cx="1828800" cy="1828800"/>
          </a:xfrm>
          <a:prstGeom prst="rect">
            <a:avLst/>
          </a:prstGeom>
        </p:spPr>
      </p:pic>
      <p:sp>
        <p:nvSpPr>
          <p:cNvPr id="2" name="TextBox 1">
            <a:extLst>
              <a:ext uri="{FF2B5EF4-FFF2-40B4-BE49-F238E27FC236}">
                <a16:creationId xmlns:a16="http://schemas.microsoft.com/office/drawing/2014/main" id="{5E672EAB-0DF7-CEBB-30B8-74F2786CAFA9}"/>
              </a:ext>
            </a:extLst>
          </p:cNvPr>
          <p:cNvSpPr txBox="1"/>
          <p:nvPr/>
        </p:nvSpPr>
        <p:spPr>
          <a:xfrm>
            <a:off x="381000" y="2971800"/>
            <a:ext cx="5105400" cy="32932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3600" b="1" i="0" u="none" strike="noStrike" kern="1200" cap="none" spc="100" normalizeH="0" noProof="0" dirty="0">
                <a:ln>
                  <a:noFill/>
                </a:ln>
                <a:solidFill>
                  <a:schemeClr val="tx2"/>
                </a:solidFill>
                <a:effectLst/>
                <a:uLnTx/>
                <a:uFillTx/>
                <a:latin typeface="+mj-lt"/>
              </a:rPr>
              <a:t>Tips for A </a:t>
            </a:r>
            <a:r>
              <a:rPr lang="en-US" altLang="en-US" sz="3600" b="1" spc="100" dirty="0">
                <a:solidFill>
                  <a:schemeClr val="tx2"/>
                </a:solidFill>
                <a:latin typeface="+mj-lt"/>
              </a:rPr>
              <a:t>S</a:t>
            </a:r>
            <a:r>
              <a:rPr kumimoji="0" lang="en-US" altLang="en-US" sz="3600" b="1" i="0" u="none" strike="noStrike" kern="1200" cap="none" spc="100" normalizeH="0" noProof="0" dirty="0" err="1">
                <a:ln>
                  <a:noFill/>
                </a:ln>
                <a:solidFill>
                  <a:schemeClr val="tx2"/>
                </a:solidFill>
                <a:effectLst/>
                <a:uLnTx/>
                <a:uFillTx/>
                <a:latin typeface="+mj-lt"/>
              </a:rPr>
              <a:t>uccessful</a:t>
            </a:r>
            <a:r>
              <a:rPr kumimoji="0" lang="en-US" altLang="en-US" sz="3600" b="1" i="0" u="none" strike="noStrike" kern="1200" cap="none" spc="100" normalizeH="0" noProof="0" dirty="0">
                <a:ln>
                  <a:noFill/>
                </a:ln>
                <a:solidFill>
                  <a:schemeClr val="tx2"/>
                </a:solidFill>
                <a:effectLst/>
                <a:uLnTx/>
                <a:uFillTx/>
                <a:latin typeface="+mj-lt"/>
              </a:rPr>
              <a:t> 4K </a:t>
            </a:r>
            <a:r>
              <a:rPr lang="en-US" altLang="en-US" sz="3600" b="1" spc="100" dirty="0">
                <a:solidFill>
                  <a:schemeClr val="tx2"/>
                </a:solidFill>
                <a:latin typeface="+mj-lt"/>
              </a:rPr>
              <a:t>F</a:t>
            </a:r>
            <a:r>
              <a:rPr kumimoji="0" lang="en-US" altLang="en-US" sz="3600" b="1" i="0" u="none" strike="noStrike" kern="1200" cap="none" spc="100" normalizeH="0" noProof="0" dirty="0" err="1">
                <a:ln>
                  <a:noFill/>
                </a:ln>
                <a:solidFill>
                  <a:schemeClr val="tx2"/>
                </a:solidFill>
                <a:effectLst/>
                <a:uLnTx/>
                <a:uFillTx/>
                <a:latin typeface="+mj-lt"/>
              </a:rPr>
              <a:t>amily</a:t>
            </a:r>
            <a:r>
              <a:rPr kumimoji="0" lang="en-US" altLang="en-US" sz="3600" b="1" i="0" u="none" strike="noStrike" kern="1200" cap="none" spc="100" normalizeH="0" noProof="0" dirty="0">
                <a:ln>
                  <a:noFill/>
                </a:ln>
                <a:solidFill>
                  <a:schemeClr val="tx2"/>
                </a:solidFill>
                <a:effectLst/>
                <a:uLnTx/>
                <a:uFillTx/>
                <a:latin typeface="+mj-lt"/>
              </a:rPr>
              <a:t> </a:t>
            </a:r>
            <a:r>
              <a:rPr lang="en-US" altLang="en-US" sz="3600" b="1" spc="100" dirty="0">
                <a:solidFill>
                  <a:schemeClr val="tx2"/>
                </a:solidFill>
                <a:latin typeface="+mj-lt"/>
              </a:rPr>
              <a:t>C</a:t>
            </a:r>
            <a:r>
              <a:rPr kumimoji="0" lang="en-US" altLang="en-US" sz="3600" b="1" i="0" u="none" strike="noStrike" kern="1200" cap="none" spc="100" normalizeH="0" noProof="0" dirty="0" err="1">
                <a:ln>
                  <a:noFill/>
                </a:ln>
                <a:solidFill>
                  <a:schemeClr val="tx2"/>
                </a:solidFill>
                <a:effectLst/>
                <a:uLnTx/>
                <a:uFillTx/>
                <a:latin typeface="+mj-lt"/>
              </a:rPr>
              <a:t>onference</a:t>
            </a:r>
            <a:r>
              <a:rPr kumimoji="0" lang="en-US" altLang="en-US" sz="3600" b="1" i="0" u="none" strike="noStrike" kern="1200" cap="none" spc="100" normalizeH="0" noProof="0" dirty="0">
                <a:ln>
                  <a:noFill/>
                </a:ln>
                <a:solidFill>
                  <a:schemeClr val="tx2"/>
                </a:solidFill>
                <a:effectLst/>
                <a:uLnTx/>
                <a:uFillTx/>
                <a:latin typeface="+mj-lt"/>
              </a:rPr>
              <a:t> </a:t>
            </a: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2000" b="0" i="0" u="none" strike="noStrike" kern="1200" cap="none" spc="100" normalizeH="0" baseline="0" noProof="0" dirty="0">
              <a:ln>
                <a:noFill/>
              </a:ln>
              <a:solidFill>
                <a:schemeClr val="accent1"/>
              </a:solidFill>
              <a:effectLst/>
              <a:uLnTx/>
              <a:uFillTx/>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r>
              <a:rPr lang="en-US" altLang="en-US" sz="2000" spc="100" dirty="0">
                <a:solidFill>
                  <a:schemeClr val="accent1"/>
                </a:solidFill>
              </a:rPr>
              <a:t>Shayla Pettigrew, 4K Manager</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2000" b="0" i="0" u="none" strike="noStrike" kern="1200" cap="none" spc="100" normalizeH="0" baseline="0" noProof="0" dirty="0">
                <a:ln>
                  <a:noFill/>
                </a:ln>
                <a:solidFill>
                  <a:schemeClr val="accent1"/>
                </a:solidFill>
                <a:effectLst/>
                <a:uLnTx/>
                <a:uFillTx/>
                <a:ea typeface="+mn-ea"/>
                <a:cs typeface="+mn-cs"/>
              </a:rPr>
              <a:t>Student &amp; family services </a:t>
            </a: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36472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rgbClr val="002060"/>
                </a:solidFill>
                <a:latin typeface="+mj-lt"/>
              </a:rPr>
              <a:t>After the Conference</a:t>
            </a:r>
          </a:p>
        </p:txBody>
      </p:sp>
      <p:pic>
        <p:nvPicPr>
          <p:cNvPr id="2" name="Picture 1">
            <a:extLst>
              <a:ext uri="{FF2B5EF4-FFF2-40B4-BE49-F238E27FC236}">
                <a16:creationId xmlns:a16="http://schemas.microsoft.com/office/drawing/2014/main" id="{F2899912-1128-8757-47BA-DAB9A471A83C}"/>
              </a:ext>
            </a:extLst>
          </p:cNvPr>
          <p:cNvPicPr>
            <a:picLocks noChangeAspect="1"/>
          </p:cNvPicPr>
          <p:nvPr/>
        </p:nvPicPr>
        <p:blipFill>
          <a:blip r:embed="rId4"/>
          <a:stretch>
            <a:fillRect/>
          </a:stretch>
        </p:blipFill>
        <p:spPr>
          <a:xfrm>
            <a:off x="3190813" y="1463938"/>
            <a:ext cx="3195927" cy="3195927"/>
          </a:xfrm>
          <a:prstGeom prst="rect">
            <a:avLst/>
          </a:prstGeom>
        </p:spPr>
      </p:pic>
    </p:spTree>
    <p:extLst>
      <p:ext uri="{BB962C8B-B14F-4D97-AF65-F5344CB8AC3E}">
        <p14:creationId xmlns:p14="http://schemas.microsoft.com/office/powerpoint/2010/main" val="2704219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rgbClr val="002060"/>
                </a:solidFill>
                <a:latin typeface="+mj-lt"/>
              </a:rPr>
              <a:t>Resources</a:t>
            </a:r>
          </a:p>
        </p:txBody>
      </p:sp>
      <p:sp>
        <p:nvSpPr>
          <p:cNvPr id="3" name="Content Placeholder 2">
            <a:extLst>
              <a:ext uri="{FF2B5EF4-FFF2-40B4-BE49-F238E27FC236}">
                <a16:creationId xmlns:a16="http://schemas.microsoft.com/office/drawing/2014/main" id="{87E84162-C1BF-0D69-0BC6-F4A38E88AD89}"/>
              </a:ext>
            </a:extLst>
          </p:cNvPr>
          <p:cNvSpPr txBox="1">
            <a:spLocks/>
          </p:cNvSpPr>
          <p:nvPr/>
        </p:nvSpPr>
        <p:spPr>
          <a:xfrm>
            <a:off x="792479" y="1401082"/>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457200">
              <a:lnSpc>
                <a:spcPct val="100000"/>
              </a:lnSpc>
              <a:spcBef>
                <a:spcPts val="0"/>
              </a:spcBef>
              <a:defRPr/>
            </a:pPr>
            <a:r>
              <a:rPr lang="en-US" sz="2400" dirty="0">
                <a:solidFill>
                  <a:prstClr val="black"/>
                </a:solidFill>
                <a:latin typeface="Roboto"/>
              </a:rPr>
              <a:t>4K Family Handbook</a:t>
            </a:r>
          </a:p>
          <a:p>
            <a:pPr marL="0" indent="0" defTabSz="457200">
              <a:lnSpc>
                <a:spcPct val="100000"/>
              </a:lnSpc>
              <a:spcBef>
                <a:spcPts val="0"/>
              </a:spcBef>
              <a:buNone/>
              <a:defRPr/>
            </a:pPr>
            <a:r>
              <a:rPr lang="en-US" sz="2400" dirty="0">
                <a:solidFill>
                  <a:prstClr val="black"/>
                </a:solidFill>
                <a:latin typeface="Roboto"/>
              </a:rPr>
              <a:t> </a:t>
            </a:r>
          </a:p>
          <a:p>
            <a:pPr marL="285750" indent="-285750" defTabSz="457200">
              <a:lnSpc>
                <a:spcPct val="100000"/>
              </a:lnSpc>
              <a:spcBef>
                <a:spcPts val="0"/>
              </a:spcBef>
              <a:defRPr/>
            </a:pPr>
            <a:r>
              <a:rPr lang="en-US" sz="2400" dirty="0">
                <a:solidFill>
                  <a:prstClr val="black"/>
                </a:solidFill>
                <a:latin typeface="Roboto"/>
              </a:rPr>
              <a:t>Ready Rosie conference checklist</a:t>
            </a:r>
          </a:p>
          <a:p>
            <a:pPr marL="285750" indent="-285750" defTabSz="457200">
              <a:lnSpc>
                <a:spcPct val="100000"/>
              </a:lnSpc>
              <a:spcBef>
                <a:spcPts val="0"/>
              </a:spcBef>
              <a:defRPr/>
            </a:pPr>
            <a:endParaRPr lang="en-US" sz="2400" dirty="0">
              <a:solidFill>
                <a:prstClr val="black"/>
              </a:solidFill>
              <a:latin typeface="Roboto"/>
            </a:endParaRPr>
          </a:p>
          <a:p>
            <a:pPr marL="285750" indent="-285750" defTabSz="457200">
              <a:lnSpc>
                <a:spcPct val="100000"/>
              </a:lnSpc>
              <a:spcBef>
                <a:spcPts val="0"/>
              </a:spcBef>
              <a:defRPr/>
            </a:pPr>
            <a:r>
              <a:rPr lang="en-US" sz="2400" dirty="0">
                <a:solidFill>
                  <a:prstClr val="black"/>
                </a:solidFill>
                <a:latin typeface="Roboto"/>
              </a:rPr>
              <a:t>Family-teacher conference form</a:t>
            </a:r>
          </a:p>
          <a:p>
            <a:pPr marL="285750" indent="-285750" defTabSz="457200">
              <a:lnSpc>
                <a:spcPct val="100000"/>
              </a:lnSpc>
              <a:spcBef>
                <a:spcPts val="0"/>
              </a:spcBef>
              <a:defRPr/>
            </a:pPr>
            <a:r>
              <a:rPr lang="en-US" sz="2400" dirty="0">
                <a:solidFill>
                  <a:prstClr val="black"/>
                </a:solidFill>
                <a:latin typeface="Roboto"/>
              </a:rPr>
              <a:t>  </a:t>
            </a:r>
          </a:p>
          <a:p>
            <a:pPr marL="285750" indent="-285750" defTabSz="457200">
              <a:lnSpc>
                <a:spcPct val="100000"/>
              </a:lnSpc>
              <a:spcBef>
                <a:spcPts val="0"/>
              </a:spcBef>
              <a:defRPr/>
            </a:pPr>
            <a:r>
              <a:rPr lang="en-US" sz="2400" dirty="0">
                <a:solidFill>
                  <a:prstClr val="black"/>
                </a:solidFill>
                <a:latin typeface="Roboto"/>
              </a:rPr>
              <a:t>Teaching Strategies reports and forms</a:t>
            </a:r>
          </a:p>
          <a:p>
            <a:pPr marL="0" indent="0" defTabSz="457200">
              <a:lnSpc>
                <a:spcPct val="100000"/>
              </a:lnSpc>
              <a:spcBef>
                <a:spcPts val="0"/>
              </a:spcBef>
              <a:buNone/>
              <a:defRPr/>
            </a:pPr>
            <a:endParaRPr lang="en-US" sz="2400" dirty="0">
              <a:solidFill>
                <a:prstClr val="black"/>
              </a:solidFill>
              <a:latin typeface="Roboto"/>
            </a:endParaRPr>
          </a:p>
          <a:p>
            <a:pPr marL="285750" indent="-285750" defTabSz="457200">
              <a:lnSpc>
                <a:spcPct val="100000"/>
              </a:lnSpc>
              <a:spcBef>
                <a:spcPts val="0"/>
              </a:spcBef>
              <a:defRPr/>
            </a:pPr>
            <a:r>
              <a:rPr lang="en-US" sz="2400" dirty="0" err="1">
                <a:solidFill>
                  <a:prstClr val="black"/>
                </a:solidFill>
                <a:latin typeface="Roboto"/>
              </a:rPr>
              <a:t>ReadyRosie</a:t>
            </a:r>
            <a:r>
              <a:rPr lang="en-US" sz="2400" dirty="0">
                <a:solidFill>
                  <a:prstClr val="black"/>
                </a:solidFill>
                <a:latin typeface="Roboto"/>
              </a:rPr>
              <a:t> family conference invitations  </a:t>
            </a:r>
          </a:p>
          <a:p>
            <a:endParaRPr lang="en-US" dirty="0"/>
          </a:p>
        </p:txBody>
      </p:sp>
    </p:spTree>
    <p:extLst>
      <p:ext uri="{BB962C8B-B14F-4D97-AF65-F5344CB8AC3E}">
        <p14:creationId xmlns:p14="http://schemas.microsoft.com/office/powerpoint/2010/main" val="428344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rgbClr val="002060"/>
                </a:solidFill>
                <a:latin typeface="+mj-lt"/>
              </a:rPr>
              <a:t>Questions?</a:t>
            </a:r>
          </a:p>
        </p:txBody>
      </p:sp>
    </p:spTree>
    <p:extLst>
      <p:ext uri="{BB962C8B-B14F-4D97-AF65-F5344CB8AC3E}">
        <p14:creationId xmlns:p14="http://schemas.microsoft.com/office/powerpoint/2010/main" val="418834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rgbClr val="002060"/>
                </a:solidFill>
                <a:latin typeface="+mj-lt"/>
              </a:rPr>
              <a:t>Family-Teacher Conference</a:t>
            </a:r>
          </a:p>
        </p:txBody>
      </p:sp>
      <p:sp>
        <p:nvSpPr>
          <p:cNvPr id="2" name="TextBox 1">
            <a:extLst>
              <a:ext uri="{FF2B5EF4-FFF2-40B4-BE49-F238E27FC236}">
                <a16:creationId xmlns:a16="http://schemas.microsoft.com/office/drawing/2014/main" id="{ECB094E7-6DFB-BFB7-F0D1-62860BDCAAB3}"/>
              </a:ext>
            </a:extLst>
          </p:cNvPr>
          <p:cNvSpPr txBox="1"/>
          <p:nvPr/>
        </p:nvSpPr>
        <p:spPr>
          <a:xfrm>
            <a:off x="817645" y="1329737"/>
            <a:ext cx="7992598" cy="4031873"/>
          </a:xfrm>
          <a:prstGeom prst="rect">
            <a:avLst/>
          </a:prstGeom>
          <a:noFill/>
        </p:spPr>
        <p:txBody>
          <a:bodyPr wrap="square" rtlCol="0">
            <a:spAutoFit/>
          </a:bodyPr>
          <a:lstStyle/>
          <a:p>
            <a:pPr algn="l"/>
            <a:r>
              <a:rPr lang="en-US" sz="2000" b="0" i="0" u="none" strike="noStrike" baseline="0" dirty="0">
                <a:solidFill>
                  <a:srgbClr val="00789A"/>
                </a:solidFill>
              </a:rPr>
              <a:t>What is it? </a:t>
            </a:r>
          </a:p>
          <a:p>
            <a:pPr algn="l"/>
            <a:endParaRPr lang="en-US" sz="2000" b="0" i="0" u="none" strike="noStrike" baseline="0" dirty="0">
              <a:solidFill>
                <a:srgbClr val="00789A"/>
              </a:solidFill>
            </a:endParaRPr>
          </a:p>
          <a:p>
            <a:pPr algn="l"/>
            <a:r>
              <a:rPr lang="en-US" b="0" i="0" u="none" strike="noStrike" baseline="0" dirty="0">
                <a:solidFill>
                  <a:srgbClr val="414142"/>
                </a:solidFill>
              </a:rPr>
              <a:t>It is a conversation between the child’s teacher </a:t>
            </a:r>
            <a:r>
              <a:rPr lang="en-US" dirty="0">
                <a:solidFill>
                  <a:srgbClr val="414142"/>
                </a:solidFill>
              </a:rPr>
              <a:t>and caregiver about his/her progress based on observations, anecdotal notes, and assessments. </a:t>
            </a:r>
          </a:p>
          <a:p>
            <a:pPr algn="l"/>
            <a:endParaRPr lang="en-US" sz="2000" dirty="0">
              <a:solidFill>
                <a:srgbClr val="414142"/>
              </a:solidFill>
            </a:endParaRPr>
          </a:p>
          <a:p>
            <a:pPr algn="l"/>
            <a:endParaRPr lang="en-US" sz="2000" dirty="0">
              <a:solidFill>
                <a:srgbClr val="414142"/>
              </a:solidFill>
            </a:endParaRPr>
          </a:p>
          <a:p>
            <a:pPr algn="l"/>
            <a:r>
              <a:rPr lang="en-US" sz="2000" b="0" i="0" u="none" strike="noStrike" baseline="0" dirty="0">
                <a:solidFill>
                  <a:srgbClr val="00789A"/>
                </a:solidFill>
              </a:rPr>
              <a:t>Why is it important? </a:t>
            </a:r>
          </a:p>
          <a:p>
            <a:pPr algn="l"/>
            <a:endParaRPr lang="en-US" sz="2000" b="0" i="0" u="none" strike="noStrike" baseline="0" dirty="0">
              <a:solidFill>
                <a:srgbClr val="00789A"/>
              </a:solidFill>
            </a:endParaRPr>
          </a:p>
          <a:p>
            <a:pPr algn="l"/>
            <a:r>
              <a:rPr lang="en-US" b="0" i="0" u="none" strike="noStrike" baseline="0" dirty="0">
                <a:solidFill>
                  <a:srgbClr val="414142"/>
                </a:solidFill>
              </a:rPr>
              <a:t>Building relationships with children and sharing observations with their families strengthens the connection between home and school.  Regularly communicating with parents about their child’s development establishes trust and shared </a:t>
            </a:r>
            <a:r>
              <a:rPr lang="en-US" dirty="0">
                <a:solidFill>
                  <a:srgbClr val="414142"/>
                </a:solidFill>
              </a:rPr>
              <a:t>insight</a:t>
            </a:r>
            <a:r>
              <a:rPr lang="en-US" b="0" i="0" u="none" strike="noStrike" baseline="0" dirty="0">
                <a:solidFill>
                  <a:srgbClr val="414142"/>
                </a:solidFill>
              </a:rPr>
              <a:t>. </a:t>
            </a:r>
          </a:p>
          <a:p>
            <a:pPr algn="l"/>
            <a:endParaRPr lang="en-US" sz="1400" dirty="0">
              <a:solidFill>
                <a:srgbClr val="414142"/>
              </a:solidFill>
              <a:latin typeface="Montserrat-Thin"/>
            </a:endParaRPr>
          </a:p>
          <a:p>
            <a:pPr algn="l"/>
            <a:endParaRPr lang="en-US" sz="1400" dirty="0">
              <a:solidFill>
                <a:srgbClr val="414142"/>
              </a:solidFill>
              <a:latin typeface="Montserrat-Thin"/>
            </a:endParaRPr>
          </a:p>
        </p:txBody>
      </p:sp>
    </p:spTree>
    <p:extLst>
      <p:ext uri="{BB962C8B-B14F-4D97-AF65-F5344CB8AC3E}">
        <p14:creationId xmlns:p14="http://schemas.microsoft.com/office/powerpoint/2010/main" val="108699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81593" y="524387"/>
            <a:ext cx="7992597" cy="523220"/>
          </a:xfrm>
          <a:prstGeom prst="rect">
            <a:avLst/>
          </a:prstGeom>
          <a:noFill/>
        </p:spPr>
        <p:txBody>
          <a:bodyPr wrap="square" rtlCol="0">
            <a:spAutoFit/>
          </a:bodyPr>
          <a:lstStyle/>
          <a:p>
            <a:r>
              <a:rPr lang="en-US" sz="2800" b="1" dirty="0">
                <a:solidFill>
                  <a:srgbClr val="214982"/>
                </a:solidFill>
                <a:latin typeface="+mj-lt"/>
              </a:rPr>
              <a:t>Six Habits of Highly Engaged Programs</a:t>
            </a:r>
          </a:p>
        </p:txBody>
      </p:sp>
      <p:sp>
        <p:nvSpPr>
          <p:cNvPr id="3" name="TextBox 2">
            <a:extLst>
              <a:ext uri="{FF2B5EF4-FFF2-40B4-BE49-F238E27FC236}">
                <a16:creationId xmlns:a16="http://schemas.microsoft.com/office/drawing/2014/main" id="{3460A38A-B28B-13C5-2EE6-A83967550DC0}"/>
              </a:ext>
            </a:extLst>
          </p:cNvPr>
          <p:cNvSpPr txBox="1"/>
          <p:nvPr/>
        </p:nvSpPr>
        <p:spPr>
          <a:xfrm>
            <a:off x="676131" y="1549291"/>
            <a:ext cx="7992598" cy="5016758"/>
          </a:xfrm>
          <a:prstGeom prst="rect">
            <a:avLst/>
          </a:prstGeom>
          <a:noFill/>
        </p:spPr>
        <p:txBody>
          <a:bodyPr wrap="square" rtlCol="0">
            <a:spAutoFit/>
          </a:bodyPr>
          <a:lstStyle/>
          <a:p>
            <a:pPr algn="l"/>
            <a:r>
              <a:rPr lang="en-US" b="1" i="0" dirty="0">
                <a:solidFill>
                  <a:srgbClr val="214982"/>
                </a:solidFill>
                <a:effectLst/>
              </a:rPr>
              <a:t>Principle </a:t>
            </a:r>
            <a:r>
              <a:rPr lang="en-US" b="1" dirty="0">
                <a:solidFill>
                  <a:srgbClr val="214982"/>
                </a:solidFill>
              </a:rPr>
              <a:t>1:</a:t>
            </a:r>
            <a:r>
              <a:rPr lang="en-US" b="0" i="0" dirty="0">
                <a:solidFill>
                  <a:srgbClr val="214982"/>
                </a:solidFill>
                <a:effectLst/>
              </a:rPr>
              <a:t> </a:t>
            </a:r>
            <a:r>
              <a:rPr lang="en-US" i="0" dirty="0">
                <a:effectLst/>
              </a:rPr>
              <a:t>Programs invite families to participate in decision-making and goal setting for their child.</a:t>
            </a:r>
          </a:p>
          <a:p>
            <a:pPr algn="l"/>
            <a:br>
              <a:rPr lang="en-US" b="0" i="0" dirty="0">
                <a:solidFill>
                  <a:srgbClr val="444444"/>
                </a:solidFill>
                <a:effectLst/>
              </a:rPr>
            </a:br>
            <a:r>
              <a:rPr lang="en-US" b="1" i="0" dirty="0">
                <a:solidFill>
                  <a:srgbClr val="214982"/>
                </a:solidFill>
                <a:effectLst/>
              </a:rPr>
              <a:t>Principle 2: </a:t>
            </a:r>
            <a:r>
              <a:rPr lang="en-US" i="0" dirty="0">
                <a:effectLst/>
              </a:rPr>
              <a:t>Teachers and programs engage families in two-way communication.</a:t>
            </a:r>
          </a:p>
          <a:p>
            <a:pPr algn="l"/>
            <a:br>
              <a:rPr lang="en-US" b="0" i="0" dirty="0">
                <a:solidFill>
                  <a:srgbClr val="444444"/>
                </a:solidFill>
                <a:effectLst/>
              </a:rPr>
            </a:br>
            <a:r>
              <a:rPr lang="en-US" b="1" i="0" dirty="0">
                <a:solidFill>
                  <a:srgbClr val="214982"/>
                </a:solidFill>
                <a:effectLst/>
              </a:rPr>
              <a:t>Principle 3: </a:t>
            </a:r>
            <a:r>
              <a:rPr lang="en-US" i="0" dirty="0">
                <a:effectLst/>
              </a:rPr>
              <a:t>Programs and teachers engage families in ways that are truly reciprocal.</a:t>
            </a:r>
          </a:p>
          <a:p>
            <a:pPr algn="l"/>
            <a:br>
              <a:rPr lang="en-US" b="0" i="0" dirty="0">
                <a:solidFill>
                  <a:srgbClr val="214982"/>
                </a:solidFill>
                <a:effectLst/>
              </a:rPr>
            </a:br>
            <a:r>
              <a:rPr lang="en-US" b="1" i="0" dirty="0">
                <a:solidFill>
                  <a:srgbClr val="214982"/>
                </a:solidFill>
                <a:effectLst/>
              </a:rPr>
              <a:t>Principle 4: </a:t>
            </a:r>
            <a:r>
              <a:rPr lang="en-US" i="0" dirty="0">
                <a:effectLst/>
              </a:rPr>
              <a:t>Programs provide learning activities for the home and in the community.</a:t>
            </a:r>
          </a:p>
          <a:p>
            <a:pPr algn="l"/>
            <a:br>
              <a:rPr lang="en-US" b="0" i="0" dirty="0">
                <a:solidFill>
                  <a:srgbClr val="444444"/>
                </a:solidFill>
                <a:effectLst/>
              </a:rPr>
            </a:br>
            <a:r>
              <a:rPr lang="en-US" b="1" i="0" dirty="0">
                <a:solidFill>
                  <a:srgbClr val="214982"/>
                </a:solidFill>
                <a:effectLst/>
              </a:rPr>
              <a:t>Principle 5: </a:t>
            </a:r>
            <a:r>
              <a:rPr lang="en-US" i="0" dirty="0">
                <a:effectLst/>
              </a:rPr>
              <a:t>Programs invite families to participate in program-level decisions and wider advocacy efforts.</a:t>
            </a:r>
          </a:p>
          <a:p>
            <a:pPr algn="l"/>
            <a:br>
              <a:rPr lang="en-US" b="0" i="0" dirty="0">
                <a:solidFill>
                  <a:srgbClr val="444444"/>
                </a:solidFill>
                <a:effectLst/>
              </a:rPr>
            </a:br>
            <a:r>
              <a:rPr lang="en-US" b="1" i="0" dirty="0">
                <a:solidFill>
                  <a:srgbClr val="214982"/>
                </a:solidFill>
                <a:effectLst/>
              </a:rPr>
              <a:t>Principle 6: </a:t>
            </a:r>
            <a:r>
              <a:rPr lang="en-US" i="0" dirty="0">
                <a:effectLst/>
              </a:rPr>
              <a:t>Programs implement a comprehensive program-level system of family engagement.</a:t>
            </a:r>
            <a:br>
              <a:rPr lang="en-US" sz="1400" b="0" i="0" dirty="0">
                <a:solidFill>
                  <a:srgbClr val="444444"/>
                </a:solidFill>
                <a:effectLst/>
                <a:latin typeface="Open Sans" panose="020B0606030504020204" pitchFamily="34" charset="0"/>
              </a:rPr>
            </a:br>
            <a:endParaRPr lang="en-US" sz="1400" b="0" i="0" dirty="0">
              <a:solidFill>
                <a:srgbClr val="444444"/>
              </a:solidFill>
              <a:effectLst/>
              <a:latin typeface="Open Sans" panose="020B0606030504020204" pitchFamily="34" charset="0"/>
            </a:endParaRPr>
          </a:p>
        </p:txBody>
      </p:sp>
    </p:spTree>
    <p:extLst>
      <p:ext uri="{BB962C8B-B14F-4D97-AF65-F5344CB8AC3E}">
        <p14:creationId xmlns:p14="http://schemas.microsoft.com/office/powerpoint/2010/main" val="225168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rgbClr val="002060"/>
                </a:solidFill>
                <a:latin typeface="+mj-lt"/>
              </a:rPr>
              <a:t>Family Engagement Plan</a:t>
            </a:r>
          </a:p>
        </p:txBody>
      </p:sp>
      <p:sp>
        <p:nvSpPr>
          <p:cNvPr id="3" name="TextBox 2">
            <a:extLst>
              <a:ext uri="{FF2B5EF4-FFF2-40B4-BE49-F238E27FC236}">
                <a16:creationId xmlns:a16="http://schemas.microsoft.com/office/drawing/2014/main" id="{14F83EBA-168D-DCAE-F3D9-B3E00EEBE6EE}"/>
              </a:ext>
            </a:extLst>
          </p:cNvPr>
          <p:cNvSpPr txBox="1"/>
          <p:nvPr/>
        </p:nvSpPr>
        <p:spPr>
          <a:xfrm>
            <a:off x="5033488" y="1032211"/>
            <a:ext cx="345440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rPr>
              <a:t>Family Engagement P</a:t>
            </a:r>
            <a:r>
              <a:rPr kumimoji="0" lang="en-US" sz="1400" b="0" i="0" u="none" strike="noStrike" kern="1200" cap="none" spc="0" normalizeH="0" baseline="0" noProof="0" dirty="0" err="1">
                <a:ln>
                  <a:noFill/>
                </a:ln>
                <a:solidFill>
                  <a:prstClr val="black"/>
                </a:solidFill>
                <a:effectLst/>
                <a:uLnTx/>
                <a:uFillTx/>
                <a:ea typeface="+mn-ea"/>
                <a:cs typeface="+mn-cs"/>
              </a:rPr>
              <a:t>lans</a:t>
            </a:r>
            <a:r>
              <a:rPr lang="en-US" sz="1400" dirty="0">
                <a:solidFill>
                  <a:prstClr val="black"/>
                </a:solidFill>
              </a:rPr>
              <a:t> </a:t>
            </a:r>
            <a:r>
              <a:rPr kumimoji="0" lang="en-US" sz="1400" b="0" i="0" u="none" strike="noStrike" kern="1200" cap="none" spc="0" normalizeH="0" baseline="0" noProof="0" dirty="0">
                <a:ln>
                  <a:noFill/>
                </a:ln>
                <a:solidFill>
                  <a:prstClr val="black"/>
                </a:solidFill>
                <a:effectLst/>
                <a:uLnTx/>
                <a:uFillTx/>
                <a:ea typeface="+mn-ea"/>
                <a:cs typeface="+mn-cs"/>
              </a:rPr>
              <a:t>include: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ea typeface="+mn-ea"/>
                <a:cs typeface="+mn-cs"/>
              </a:rPr>
              <a:t> A family orientation at the beginning of the school year.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highlight>
                  <a:srgbClr val="FFFF00"/>
                </a:highlight>
                <a:uLnTx/>
                <a:uFillTx/>
                <a:ea typeface="+mn-ea"/>
                <a:cs typeface="+mn-cs"/>
              </a:rPr>
              <a:t> At least two parent/teacher conferences during which assessment data on the child’s progress must be shared.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ea typeface="+mn-ea"/>
                <a:cs typeface="+mn-cs"/>
              </a:rPr>
              <a:t> At least two</a:t>
            </a:r>
            <a:r>
              <a:rPr lang="en-US" sz="1400" dirty="0">
                <a:solidFill>
                  <a:prstClr val="black"/>
                </a:solidFill>
              </a:rPr>
              <a:t>, </a:t>
            </a:r>
            <a:r>
              <a:rPr kumimoji="0" lang="en-US" sz="1400" b="0" i="0" u="none" strike="noStrike" kern="1200" cap="none" spc="0" normalizeH="0" baseline="0" noProof="0" dirty="0">
                <a:ln>
                  <a:noFill/>
                </a:ln>
                <a:solidFill>
                  <a:prstClr val="black"/>
                </a:solidFill>
                <a:effectLst/>
                <a:uLnTx/>
                <a:uFillTx/>
                <a:ea typeface="+mn-ea"/>
                <a:cs typeface="+mn-cs"/>
              </a:rPr>
              <a:t>Family </a:t>
            </a:r>
            <a:r>
              <a:rPr lang="en-US" sz="1400" dirty="0">
                <a:solidFill>
                  <a:prstClr val="black"/>
                </a:solidFill>
              </a:rPr>
              <a:t>w</a:t>
            </a:r>
            <a:r>
              <a:rPr kumimoji="0" lang="en-US" sz="1400" b="0" i="0" u="none" strike="noStrike" kern="1200" cap="none" spc="0" normalizeH="0" baseline="0" noProof="0" dirty="0" err="1">
                <a:ln>
                  <a:noFill/>
                </a:ln>
                <a:solidFill>
                  <a:prstClr val="black"/>
                </a:solidFill>
                <a:effectLst/>
                <a:uLnTx/>
                <a:uFillTx/>
                <a:ea typeface="+mn-ea"/>
                <a:cs typeface="+mn-cs"/>
              </a:rPr>
              <a:t>orksh</a:t>
            </a:r>
            <a:r>
              <a:rPr lang="en-US" sz="1400" dirty="0">
                <a:solidFill>
                  <a:prstClr val="black"/>
                </a:solidFill>
              </a:rPr>
              <a:t>ops </a:t>
            </a:r>
            <a:endParaRPr kumimoji="0" lang="en-US" sz="1400" b="0" i="0" u="none" strike="noStrike" kern="1200" cap="none" spc="0" normalizeH="0" baseline="0" noProof="0" dirty="0">
              <a:ln>
                <a:noFill/>
              </a:ln>
              <a:solidFill>
                <a:prstClr val="black"/>
              </a:solidFill>
              <a:effectLst/>
              <a:uLnTx/>
              <a:uFillTx/>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ea typeface="+mn-ea"/>
                <a:cs typeface="+mn-cs"/>
              </a:rPr>
              <a:t> Documentation of the parent(s)/guardian(s) efforts to participate.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dirty="0">
                <a:solidFill>
                  <a:prstClr val="black"/>
                </a:solidFill>
              </a:rPr>
              <a:t> P</a:t>
            </a:r>
            <a:r>
              <a:rPr kumimoji="0" lang="en-US" sz="1400" b="0" i="0" u="none" strike="noStrike" kern="1200" cap="none" spc="0" normalizeH="0" baseline="0" noProof="0" dirty="0" err="1">
                <a:ln>
                  <a:noFill/>
                </a:ln>
                <a:solidFill>
                  <a:prstClr val="black"/>
                </a:solidFill>
                <a:effectLst/>
                <a:uLnTx/>
                <a:uFillTx/>
                <a:ea typeface="+mn-ea"/>
                <a:cs typeface="+mn-cs"/>
              </a:rPr>
              <a:t>arent</a:t>
            </a:r>
            <a:r>
              <a:rPr kumimoji="0" lang="en-US" sz="1400" b="0" i="0" u="none" strike="noStrike" kern="1200" cap="none" spc="0" normalizeH="0" baseline="0" noProof="0" dirty="0">
                <a:ln>
                  <a:noFill/>
                </a:ln>
                <a:solidFill>
                  <a:prstClr val="black"/>
                </a:solidFill>
                <a:effectLst/>
                <a:uLnTx/>
                <a:uFillTx/>
                <a:ea typeface="+mn-ea"/>
                <a:cs typeface="+mn-cs"/>
              </a:rPr>
              <a:t> resources (a parent education resource library, regular newsletters, etc.)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ea typeface="+mn-ea"/>
                <a:cs typeface="+mn-cs"/>
              </a:rPr>
              <a:t> Opportunities and written operating policies for ongoing parent involvement (volunteerism, classroom visits, etc.).</a:t>
            </a:r>
          </a:p>
        </p:txBody>
      </p:sp>
      <p:pic>
        <p:nvPicPr>
          <p:cNvPr id="5" name="Content Placeholder 7">
            <a:extLst>
              <a:ext uri="{FF2B5EF4-FFF2-40B4-BE49-F238E27FC236}">
                <a16:creationId xmlns:a16="http://schemas.microsoft.com/office/drawing/2014/main" id="{75CA9B14-15C0-202E-DCB2-4D25D6AA970E}"/>
              </a:ext>
            </a:extLst>
          </p:cNvPr>
          <p:cNvPicPr>
            <a:picLocks noChangeAspect="1"/>
          </p:cNvPicPr>
          <p:nvPr/>
        </p:nvPicPr>
        <p:blipFill rotWithShape="1">
          <a:blip r:embed="rId4"/>
          <a:srcRect l="2321" t="4235"/>
          <a:stretch/>
        </p:blipFill>
        <p:spPr>
          <a:xfrm>
            <a:off x="656112" y="1961407"/>
            <a:ext cx="1849360" cy="229659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2EADBA9-3C9B-A5D5-F5FD-F6CB9F3B75AB}"/>
              </a:ext>
            </a:extLst>
          </p:cNvPr>
          <p:cNvPicPr>
            <a:picLocks noChangeAspect="1"/>
          </p:cNvPicPr>
          <p:nvPr/>
        </p:nvPicPr>
        <p:blipFill rotWithShape="1">
          <a:blip r:embed="rId5"/>
          <a:srcRect l="33939" t="13322" r="34545" b="13951"/>
          <a:stretch/>
        </p:blipFill>
        <p:spPr>
          <a:xfrm>
            <a:off x="2802249" y="1961407"/>
            <a:ext cx="1769228" cy="2296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428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rgbClr val="002060"/>
                </a:solidFill>
                <a:latin typeface="+mj-lt"/>
              </a:rPr>
              <a:t>Ages &amp; Stages</a:t>
            </a:r>
          </a:p>
        </p:txBody>
      </p:sp>
      <p:sp>
        <p:nvSpPr>
          <p:cNvPr id="2" name="Content Placeholder 6">
            <a:extLst>
              <a:ext uri="{FF2B5EF4-FFF2-40B4-BE49-F238E27FC236}">
                <a16:creationId xmlns:a16="http://schemas.microsoft.com/office/drawing/2014/main" id="{4C019B75-8414-337C-B750-1F071E0A16BB}"/>
              </a:ext>
            </a:extLst>
          </p:cNvPr>
          <p:cNvSpPr txBox="1">
            <a:spLocks/>
          </p:cNvSpPr>
          <p:nvPr/>
        </p:nvSpPr>
        <p:spPr>
          <a:xfrm>
            <a:off x="5148917" y="1520041"/>
            <a:ext cx="3636159" cy="21520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t>When sharing results:</a:t>
            </a:r>
          </a:p>
          <a:p>
            <a:r>
              <a:rPr lang="en-US" sz="1400" dirty="0"/>
              <a:t>Review the results, emphasizing the child’s strengths.</a:t>
            </a:r>
          </a:p>
          <a:p>
            <a:r>
              <a:rPr lang="en-US" sz="1400" dirty="0"/>
              <a:t>Remind parents that screening does not diagnose a child</a:t>
            </a:r>
          </a:p>
          <a:p>
            <a:r>
              <a:rPr lang="en-US" sz="1400" dirty="0"/>
              <a:t>Use language such as well above cutoffs, close to cutoffs, and below cutoffs when explaining a child’s scores.</a:t>
            </a:r>
          </a:p>
          <a:p>
            <a:r>
              <a:rPr lang="en-US" sz="1400" dirty="0"/>
              <a:t>Listen to parents’ perceptions of their child and be open to new ideas and viewpoints.</a:t>
            </a:r>
          </a:p>
          <a:p>
            <a:r>
              <a:rPr lang="en-US" sz="1400" dirty="0"/>
              <a:t>If parents are interested, provide information about community resources and referral options.</a:t>
            </a:r>
          </a:p>
        </p:txBody>
      </p:sp>
      <p:pic>
        <p:nvPicPr>
          <p:cNvPr id="7" name="Picture 6">
            <a:extLst>
              <a:ext uri="{FF2B5EF4-FFF2-40B4-BE49-F238E27FC236}">
                <a16:creationId xmlns:a16="http://schemas.microsoft.com/office/drawing/2014/main" id="{B10C9A33-FD68-648A-2BCA-FC26BDB17568}"/>
              </a:ext>
            </a:extLst>
          </p:cNvPr>
          <p:cNvPicPr>
            <a:picLocks noChangeAspect="1"/>
          </p:cNvPicPr>
          <p:nvPr/>
        </p:nvPicPr>
        <p:blipFill>
          <a:blip r:embed="rId4"/>
          <a:stretch>
            <a:fillRect/>
          </a:stretch>
        </p:blipFill>
        <p:spPr>
          <a:xfrm>
            <a:off x="792479" y="1572161"/>
            <a:ext cx="3636158" cy="2809110"/>
          </a:xfrm>
          <a:prstGeom prst="rect">
            <a:avLst/>
          </a:prstGeom>
        </p:spPr>
      </p:pic>
    </p:spTree>
    <p:extLst>
      <p:ext uri="{BB962C8B-B14F-4D97-AF65-F5344CB8AC3E}">
        <p14:creationId xmlns:p14="http://schemas.microsoft.com/office/powerpoint/2010/main" val="75033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8" y="513501"/>
            <a:ext cx="7992597" cy="523220"/>
          </a:xfrm>
          <a:prstGeom prst="rect">
            <a:avLst/>
          </a:prstGeom>
          <a:noFill/>
        </p:spPr>
        <p:txBody>
          <a:bodyPr wrap="square" rtlCol="0">
            <a:spAutoFit/>
          </a:bodyPr>
          <a:lstStyle/>
          <a:p>
            <a:r>
              <a:rPr lang="en-US" sz="2800" b="1" dirty="0">
                <a:solidFill>
                  <a:srgbClr val="002060"/>
                </a:solidFill>
                <a:latin typeface="+mj-lt"/>
              </a:rPr>
              <a:t>What does an ideal conference look like?</a:t>
            </a:r>
          </a:p>
        </p:txBody>
      </p:sp>
      <p:sp>
        <p:nvSpPr>
          <p:cNvPr id="3" name="Content Placeholder 6">
            <a:extLst>
              <a:ext uri="{FF2B5EF4-FFF2-40B4-BE49-F238E27FC236}">
                <a16:creationId xmlns:a16="http://schemas.microsoft.com/office/drawing/2014/main" id="{C143F002-DC29-F007-2BA6-01BFE0AC2B24}"/>
              </a:ext>
            </a:extLst>
          </p:cNvPr>
          <p:cNvSpPr txBox="1">
            <a:spLocks/>
          </p:cNvSpPr>
          <p:nvPr/>
        </p:nvSpPr>
        <p:spPr>
          <a:xfrm>
            <a:off x="1010495" y="1612565"/>
            <a:ext cx="7556562" cy="304504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Welcoming environment</a:t>
            </a:r>
            <a:br>
              <a:rPr lang="en-US" dirty="0"/>
            </a:br>
            <a:r>
              <a:rPr lang="en-US" dirty="0"/>
              <a:t> </a:t>
            </a:r>
          </a:p>
          <a:p>
            <a:r>
              <a:rPr lang="en-US" dirty="0"/>
              <a:t>Two-way communication</a:t>
            </a:r>
            <a:br>
              <a:rPr lang="en-US" dirty="0"/>
            </a:br>
            <a:r>
              <a:rPr lang="en-US" dirty="0"/>
              <a:t> </a:t>
            </a:r>
          </a:p>
          <a:p>
            <a:r>
              <a:rPr lang="en-US" dirty="0"/>
              <a:t>Strength based</a:t>
            </a:r>
            <a:br>
              <a:rPr lang="en-US" dirty="0"/>
            </a:br>
            <a:r>
              <a:rPr lang="en-US" dirty="0"/>
              <a:t> </a:t>
            </a:r>
          </a:p>
          <a:p>
            <a:r>
              <a:rPr lang="en-US" dirty="0"/>
              <a:t>Individual strategies</a:t>
            </a:r>
            <a:br>
              <a:rPr lang="en-US" dirty="0"/>
            </a:br>
            <a:r>
              <a:rPr lang="en-US" dirty="0"/>
              <a:t> </a:t>
            </a:r>
          </a:p>
          <a:p>
            <a:r>
              <a:rPr lang="en-US" dirty="0"/>
              <a:t>Plan for next steps and follow up </a:t>
            </a:r>
          </a:p>
        </p:txBody>
      </p:sp>
    </p:spTree>
    <p:extLst>
      <p:ext uri="{BB962C8B-B14F-4D97-AF65-F5344CB8AC3E}">
        <p14:creationId xmlns:p14="http://schemas.microsoft.com/office/powerpoint/2010/main" val="205730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8" y="476404"/>
            <a:ext cx="7992597" cy="584775"/>
          </a:xfrm>
          <a:prstGeom prst="rect">
            <a:avLst/>
          </a:prstGeom>
          <a:noFill/>
        </p:spPr>
        <p:txBody>
          <a:bodyPr wrap="square" rtlCol="0">
            <a:spAutoFit/>
          </a:bodyPr>
          <a:lstStyle/>
          <a:p>
            <a:r>
              <a:rPr lang="en-US" sz="3200" b="1" dirty="0">
                <a:solidFill>
                  <a:srgbClr val="002060"/>
                </a:solidFill>
                <a:latin typeface="+mj-lt"/>
              </a:rPr>
              <a:t>Before the Conference</a:t>
            </a:r>
            <a:endParaRPr lang="en-US" sz="3200" dirty="0">
              <a:solidFill>
                <a:srgbClr val="002060"/>
              </a:solidFill>
              <a:latin typeface="+mj-lt"/>
            </a:endParaRPr>
          </a:p>
        </p:txBody>
      </p:sp>
      <p:sp>
        <p:nvSpPr>
          <p:cNvPr id="7" name="Content Placeholder 2">
            <a:extLst>
              <a:ext uri="{FF2B5EF4-FFF2-40B4-BE49-F238E27FC236}">
                <a16:creationId xmlns:a16="http://schemas.microsoft.com/office/drawing/2014/main" id="{A7D09AC6-4F0A-94EB-7CBA-24D0E173297D}"/>
              </a:ext>
            </a:extLst>
          </p:cNvPr>
          <p:cNvSpPr txBox="1">
            <a:spLocks/>
          </p:cNvSpPr>
          <p:nvPr/>
        </p:nvSpPr>
        <p:spPr>
          <a:xfrm>
            <a:off x="552450" y="1967567"/>
            <a:ext cx="4487636" cy="3252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dirty="0"/>
              <a:t> Establish location for conference </a:t>
            </a:r>
          </a:p>
          <a:p>
            <a:pPr>
              <a:buFont typeface="Wingdings" panose="05000000000000000000" pitchFamily="2" charset="2"/>
              <a:buChar char="q"/>
            </a:pPr>
            <a:r>
              <a:rPr lang="en-US" dirty="0"/>
              <a:t> Finalize fall checkpoints </a:t>
            </a:r>
          </a:p>
          <a:p>
            <a:pPr>
              <a:buFont typeface="Wingdings" panose="05000000000000000000" pitchFamily="2" charset="2"/>
              <a:buChar char="q"/>
            </a:pPr>
            <a:r>
              <a:rPr lang="en-US" dirty="0"/>
              <a:t> Generate report in TSG</a:t>
            </a:r>
          </a:p>
          <a:p>
            <a:pPr>
              <a:buFont typeface="Wingdings" panose="05000000000000000000" pitchFamily="2" charset="2"/>
              <a:buChar char="q"/>
            </a:pPr>
            <a:r>
              <a:rPr lang="en-US" dirty="0"/>
              <a:t> Schedule conferences &amp; invite families </a:t>
            </a:r>
          </a:p>
          <a:p>
            <a:pPr marL="0" indent="0">
              <a:buFont typeface="Arial" panose="020B0604020202020204" pitchFamily="34" charset="0"/>
              <a:buNone/>
            </a:pPr>
            <a:endParaRPr lang="en-US" sz="3200" dirty="0"/>
          </a:p>
        </p:txBody>
      </p:sp>
      <p:pic>
        <p:nvPicPr>
          <p:cNvPr id="8" name="Content Placeholder 5">
            <a:hlinkClick r:id="rId4"/>
            <a:extLst>
              <a:ext uri="{FF2B5EF4-FFF2-40B4-BE49-F238E27FC236}">
                <a16:creationId xmlns:a16="http://schemas.microsoft.com/office/drawing/2014/main" id="{2CEE8537-4B74-2B53-F5E1-4742C8F982A0}"/>
              </a:ext>
            </a:extLst>
          </p:cNvPr>
          <p:cNvPicPr>
            <a:picLocks noChangeAspect="1"/>
          </p:cNvPicPr>
          <p:nvPr/>
        </p:nvPicPr>
        <p:blipFill>
          <a:blip r:embed="rId5"/>
          <a:stretch>
            <a:fillRect/>
          </a:stretch>
        </p:blipFill>
        <p:spPr>
          <a:xfrm>
            <a:off x="5411134" y="1967567"/>
            <a:ext cx="3373941" cy="2245204"/>
          </a:xfrm>
          <a:prstGeom prst="rect">
            <a:avLst/>
          </a:prstGeom>
        </p:spPr>
      </p:pic>
    </p:spTree>
    <p:extLst>
      <p:ext uri="{BB962C8B-B14F-4D97-AF65-F5344CB8AC3E}">
        <p14:creationId xmlns:p14="http://schemas.microsoft.com/office/powerpoint/2010/main" val="342453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rgbClr val="002060"/>
                </a:solidFill>
                <a:latin typeface="+mj-lt"/>
              </a:rPr>
              <a:t>During the Conference</a:t>
            </a:r>
          </a:p>
        </p:txBody>
      </p:sp>
      <p:sp>
        <p:nvSpPr>
          <p:cNvPr id="5" name="Content Placeholder 2">
            <a:extLst>
              <a:ext uri="{FF2B5EF4-FFF2-40B4-BE49-F238E27FC236}">
                <a16:creationId xmlns:a16="http://schemas.microsoft.com/office/drawing/2014/main" id="{19355C74-3914-4677-B912-E437B54552F0}"/>
              </a:ext>
            </a:extLst>
          </p:cNvPr>
          <p:cNvSpPr txBox="1">
            <a:spLocks/>
          </p:cNvSpPr>
          <p:nvPr/>
        </p:nvSpPr>
        <p:spPr>
          <a:xfrm>
            <a:off x="628649" y="1825625"/>
            <a:ext cx="834118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Use clear and positive language</a:t>
            </a:r>
            <a:br>
              <a:rPr lang="en-US" sz="3600" dirty="0"/>
            </a:br>
            <a:r>
              <a:rPr lang="en-US" sz="3600" dirty="0"/>
              <a:t> </a:t>
            </a:r>
          </a:p>
          <a:p>
            <a:r>
              <a:rPr lang="en-US" sz="3600" dirty="0"/>
              <a:t>Be an active listener</a:t>
            </a:r>
            <a:br>
              <a:rPr lang="en-US" sz="3600" dirty="0"/>
            </a:br>
            <a:endParaRPr lang="en-US" sz="3600" dirty="0"/>
          </a:p>
          <a:p>
            <a:r>
              <a:rPr lang="en-US" sz="3600" dirty="0"/>
              <a:t>Provide them with questions to ask  </a:t>
            </a:r>
          </a:p>
          <a:p>
            <a:pPr marL="0" indent="0">
              <a:buFont typeface="Arial" panose="020B0604020202020204" pitchFamily="34" charset="0"/>
              <a:buNone/>
            </a:pPr>
            <a:endParaRPr lang="en-US" sz="2000" dirty="0"/>
          </a:p>
          <a:p>
            <a:endParaRPr lang="en-US" dirty="0"/>
          </a:p>
        </p:txBody>
      </p:sp>
    </p:spTree>
    <p:extLst>
      <p:ext uri="{BB962C8B-B14F-4D97-AF65-F5344CB8AC3E}">
        <p14:creationId xmlns:p14="http://schemas.microsoft.com/office/powerpoint/2010/main" val="252604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4" name="TextBox 3">
            <a:extLst>
              <a:ext uri="{FF2B5EF4-FFF2-40B4-BE49-F238E27FC236}">
                <a16:creationId xmlns:a16="http://schemas.microsoft.com/office/drawing/2014/main" id="{9BCA7561-8341-4E8E-94F7-FA8B9F0BD738}"/>
              </a:ext>
            </a:extLst>
          </p:cNvPr>
          <p:cNvSpPr txBox="1"/>
          <p:nvPr/>
        </p:nvSpPr>
        <p:spPr>
          <a:xfrm>
            <a:off x="4831446" y="1320219"/>
            <a:ext cx="4001197" cy="300414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214982"/>
                </a:solidFill>
                <a:effectLst/>
                <a:uLnTx/>
                <a:uFillTx/>
                <a:latin typeface="Montserrat"/>
                <a:ea typeface="+mn-ea"/>
                <a:cs typeface="+mn-cs"/>
              </a:rPr>
              <a:t>What questions can families ask you? </a:t>
            </a:r>
          </a:p>
        </p:txBody>
      </p:sp>
      <p:sp>
        <p:nvSpPr>
          <p:cNvPr id="14" name="Freeform: Shape 1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1"/>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6" name="Freeform: Shape 1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61789" y="0"/>
            <a:ext cx="1303050"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8" name="Freeform: Shape 1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20" name="Freeform: Shape 1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2" name="Freeform: Shape 2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73320" y="5717906"/>
            <a:ext cx="1328707"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pic>
        <p:nvPicPr>
          <p:cNvPr id="7" name="Picture 6">
            <a:extLst>
              <a:ext uri="{FF2B5EF4-FFF2-40B4-BE49-F238E27FC236}">
                <a16:creationId xmlns:a16="http://schemas.microsoft.com/office/drawing/2014/main" id="{07D02896-8333-D4AC-8C56-FD1C8AED3B57}"/>
              </a:ext>
            </a:extLst>
          </p:cNvPr>
          <p:cNvPicPr>
            <a:picLocks noChangeAspect="1"/>
          </p:cNvPicPr>
          <p:nvPr/>
        </p:nvPicPr>
        <p:blipFill rotWithShape="1">
          <a:blip r:embed="rId3"/>
          <a:srcRect l="17031" r="15280" b="-1"/>
          <a:stretch/>
        </p:blipFill>
        <p:spPr>
          <a:xfrm>
            <a:off x="473880" y="598720"/>
            <a:ext cx="3883686"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4" name="Freeform: Shape 2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90384" y="6258756"/>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a:ea typeface="+mn-ea"/>
              <a:cs typeface="+mn-cs"/>
            </a:endParaRPr>
          </a:p>
        </p:txBody>
      </p:sp>
    </p:spTree>
    <p:extLst>
      <p:ext uri="{BB962C8B-B14F-4D97-AF65-F5344CB8AC3E}">
        <p14:creationId xmlns:p14="http://schemas.microsoft.com/office/powerpoint/2010/main" val="2446242774"/>
      </p:ext>
    </p:extLst>
  </p:cSld>
  <p:clrMapOvr>
    <a:masterClrMapping/>
  </p:clrMapOvr>
</p:sld>
</file>

<file path=ppt/theme/theme1.xml><?xml version="1.0" encoding="utf-8"?>
<a:theme xmlns:a="http://schemas.openxmlformats.org/drawingml/2006/main" name="Office Theme">
  <a:themeElements>
    <a:clrScheme name="First Steps">
      <a:dk1>
        <a:sysClr val="windowText" lastClr="000000"/>
      </a:dk1>
      <a:lt1>
        <a:sysClr val="window" lastClr="FFFFFF"/>
      </a:lt1>
      <a:dk2>
        <a:srgbClr val="144371"/>
      </a:dk2>
      <a:lt2>
        <a:srgbClr val="E7E6E6"/>
      </a:lt2>
      <a:accent1>
        <a:srgbClr val="3782CC"/>
      </a:accent1>
      <a:accent2>
        <a:srgbClr val="048195"/>
      </a:accent2>
      <a:accent3>
        <a:srgbClr val="9ABD32"/>
      </a:accent3>
      <a:accent4>
        <a:srgbClr val="FFC000"/>
      </a:accent4>
      <a:accent5>
        <a:srgbClr val="F79420"/>
      </a:accent5>
      <a:accent6>
        <a:srgbClr val="D43C25"/>
      </a:accent6>
      <a:hlink>
        <a:srgbClr val="198ECE"/>
      </a:hlink>
      <a:folHlink>
        <a:srgbClr val="564C6D"/>
      </a:folHlink>
    </a:clrScheme>
    <a:fontScheme name="First Steps">
      <a:majorFont>
        <a:latin typeface="Montserrat"/>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10616</TotalTime>
  <Words>971</Words>
  <Application>Microsoft Office PowerPoint</Application>
  <PresentationFormat>On-screen Show (4:3)</PresentationFormat>
  <Paragraphs>97</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Montserrat-Thin</vt:lpstr>
      <vt:lpstr>Roboto</vt:lpstr>
      <vt:lpstr>Wingdings</vt:lpstr>
      <vt:lpstr>Arial</vt:lpstr>
      <vt:lpstr>Montserrat</vt:lpstr>
      <vt:lpstr>Calibri</vt:lpstr>
      <vt:lpstr>Open Sans</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Beth</dc:creator>
  <cp:lastModifiedBy>Ingram, Samantha</cp:lastModifiedBy>
  <cp:revision>29</cp:revision>
  <dcterms:created xsi:type="dcterms:W3CDTF">2021-03-23T17:26:21Z</dcterms:created>
  <dcterms:modified xsi:type="dcterms:W3CDTF">2023-11-02T17:21:51Z</dcterms:modified>
</cp:coreProperties>
</file>