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58" r:id="rId5"/>
    <p:sldId id="263" r:id="rId6"/>
    <p:sldId id="264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E40904-9B9A-4BF7-87CD-8A8294D32927}" v="11" dt="2026-04-13T14:51:5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17A4E-D82C-4524-8484-D4B3A6558FA8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E21E0-9D44-4B37-81DC-514035A1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4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picture of your school.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E21E0-9D44-4B37-81DC-514035A199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147D-ECA8-CC8B-22E0-6FCA1F2A5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770" y="2842989"/>
            <a:ext cx="8215952" cy="1278636"/>
          </a:xfrm>
        </p:spPr>
        <p:txBody>
          <a:bodyPr anchor="ctr"/>
          <a:lstStyle>
            <a:lvl1pPr algn="l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8B0D8-FF65-C107-9EEA-72C6A4BEF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770" y="4243483"/>
            <a:ext cx="798394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E3971-2C13-EE7F-C1D0-EF4AE13E70FF}"/>
              </a:ext>
            </a:extLst>
          </p:cNvPr>
          <p:cNvGrpSpPr/>
          <p:nvPr userDrawn="1"/>
        </p:nvGrpSpPr>
        <p:grpSpPr>
          <a:xfrm>
            <a:off x="981938" y="681705"/>
            <a:ext cx="10712580" cy="1965961"/>
            <a:chOff x="981938" y="681705"/>
            <a:chExt cx="10712580" cy="1965961"/>
          </a:xfrm>
        </p:grpSpPr>
        <p:pic>
          <p:nvPicPr>
            <p:cNvPr id="4" name="Picture 3" descr="A person and a child in a classroom&#10;&#10;AI-generated content may be incorrect.">
              <a:extLst>
                <a:ext uri="{FF2B5EF4-FFF2-40B4-BE49-F238E27FC236}">
                  <a16:creationId xmlns:a16="http://schemas.microsoft.com/office/drawing/2014/main" id="{2FC9972B-1B29-868F-3A5D-5BF5673CA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9734" r="18736" b="18596"/>
            <a:stretch/>
          </p:blipFill>
          <p:spPr>
            <a:xfrm>
              <a:off x="9728558" y="681706"/>
              <a:ext cx="1965960" cy="19659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3E0AFD-9C0A-6EC5-F5A9-C4C846D14D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9550" t="6615" r="7392" b="10328"/>
            <a:stretch>
              <a:fillRect/>
            </a:stretch>
          </p:blipFill>
          <p:spPr>
            <a:xfrm>
              <a:off x="7541903" y="681705"/>
              <a:ext cx="1965960" cy="1965960"/>
            </a:xfrm>
            <a:prstGeom prst="rect">
              <a:avLst/>
            </a:prstGeom>
          </p:spPr>
        </p:pic>
        <p:pic>
          <p:nvPicPr>
            <p:cNvPr id="8" name="Picture 7" descr="A picture containing person, indoor&#10;&#10;AI-generated content may be incorrect.">
              <a:extLst>
                <a:ext uri="{FF2B5EF4-FFF2-40B4-BE49-F238E27FC236}">
                  <a16:creationId xmlns:a16="http://schemas.microsoft.com/office/drawing/2014/main" id="{8E205D1D-0B09-F461-0D99-825BE262E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5" t="68" b="341"/>
            <a:stretch>
              <a:fillRect/>
            </a:stretch>
          </p:blipFill>
          <p:spPr>
            <a:xfrm rot="16200000">
              <a:off x="5355248" y="681706"/>
              <a:ext cx="1965960" cy="1965960"/>
            </a:xfrm>
            <a:prstGeom prst="rect">
              <a:avLst/>
            </a:prstGeom>
          </p:spPr>
        </p:pic>
        <p:pic>
          <p:nvPicPr>
            <p:cNvPr id="10" name="Picture 9" descr="A child smiling at the camera&#10;&#10;AI-generated content may be incorrect.">
              <a:extLst>
                <a:ext uri="{FF2B5EF4-FFF2-40B4-BE49-F238E27FC236}">
                  <a16:creationId xmlns:a16="http://schemas.microsoft.com/office/drawing/2014/main" id="{47B35D44-025F-8425-AAAF-375D9112A9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7" t="5714" r="11036"/>
            <a:stretch>
              <a:fillRect/>
            </a:stretch>
          </p:blipFill>
          <p:spPr>
            <a:xfrm>
              <a:off x="981938" y="681705"/>
              <a:ext cx="1965960" cy="1965960"/>
            </a:xfrm>
            <a:prstGeom prst="rect">
              <a:avLst/>
            </a:prstGeom>
          </p:spPr>
        </p:pic>
        <p:pic>
          <p:nvPicPr>
            <p:cNvPr id="18" name="Picture 17" descr="A child sitting at a desk&#10;&#10;AI-generated content may be incorrect.">
              <a:extLst>
                <a:ext uri="{FF2B5EF4-FFF2-40B4-BE49-F238E27FC236}">
                  <a16:creationId xmlns:a16="http://schemas.microsoft.com/office/drawing/2014/main" id="{52084844-E793-3B67-F16B-4FF3F8BC3B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4" r="19499" b="19048"/>
            <a:stretch>
              <a:fillRect/>
            </a:stretch>
          </p:blipFill>
          <p:spPr>
            <a:xfrm>
              <a:off x="3168593" y="681705"/>
              <a:ext cx="1965960" cy="1965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72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32EF-97ED-E1F0-A49E-1036DEE8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6AB37-13E1-3741-6243-2612D1DD1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6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8DB6-D872-FF82-5D5E-53B3BFEF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AF558-F9E3-B100-3B5A-C6423A698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AB49F-E517-244D-8B65-ED2379F8A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98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BF18-5789-3CDA-BF67-23CD3B47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20704"/>
            <a:ext cx="10515600" cy="154177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8D86F-8F80-6C4C-4EB7-F37B58E4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4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2044-26E8-3422-8207-3CE8D632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4ADFC-1F24-C901-7814-B4CC2F79A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4C55-124C-A889-2F94-12E0B7AE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36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53D8-705E-3D74-FD7D-85FEAC90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8481E-A8F7-6D39-8B73-0C439BDA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8452B-647E-E636-8B08-D6D61280E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0821A-8168-7BBF-B47C-B091D1C4C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34104-9D65-BDFB-1B53-6B56AD28B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51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7F5-A428-2B94-C8A4-C175C8D7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25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1C899F6-A0B8-E7B9-ACE2-B4679078C30B}"/>
              </a:ext>
            </a:extLst>
          </p:cNvPr>
          <p:cNvGrpSpPr/>
          <p:nvPr userDrawn="1"/>
        </p:nvGrpSpPr>
        <p:grpSpPr>
          <a:xfrm>
            <a:off x="739710" y="719027"/>
            <a:ext cx="10712580" cy="1965961"/>
            <a:chOff x="879301" y="719027"/>
            <a:chExt cx="10712580" cy="1965961"/>
          </a:xfrm>
        </p:grpSpPr>
        <p:pic>
          <p:nvPicPr>
            <p:cNvPr id="2" name="Picture 1" descr="A person and a child in a classroom&#10;&#10;AI-generated content may be incorrect.">
              <a:extLst>
                <a:ext uri="{FF2B5EF4-FFF2-40B4-BE49-F238E27FC236}">
                  <a16:creationId xmlns:a16="http://schemas.microsoft.com/office/drawing/2014/main" id="{A150D105-205C-BC6E-4675-D0E8A1C70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9" t="29734" r="18736" b="18596"/>
            <a:stretch/>
          </p:blipFill>
          <p:spPr>
            <a:xfrm>
              <a:off x="9625921" y="719028"/>
              <a:ext cx="1965960" cy="196595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FEF344-179B-580F-6808-75B5660CD0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9550" t="6615" r="7392" b="10328"/>
            <a:stretch>
              <a:fillRect/>
            </a:stretch>
          </p:blipFill>
          <p:spPr>
            <a:xfrm>
              <a:off x="7439266" y="719027"/>
              <a:ext cx="1965960" cy="1965960"/>
            </a:xfrm>
            <a:prstGeom prst="rect">
              <a:avLst/>
            </a:prstGeom>
          </p:spPr>
        </p:pic>
        <p:pic>
          <p:nvPicPr>
            <p:cNvPr id="4" name="Picture 3" descr="A picture containing person, indoor&#10;&#10;AI-generated content may be incorrect.">
              <a:extLst>
                <a:ext uri="{FF2B5EF4-FFF2-40B4-BE49-F238E27FC236}">
                  <a16:creationId xmlns:a16="http://schemas.microsoft.com/office/drawing/2014/main" id="{578E4E41-D10B-8136-2F33-85B4E98FEB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5" t="68" b="341"/>
            <a:stretch>
              <a:fillRect/>
            </a:stretch>
          </p:blipFill>
          <p:spPr>
            <a:xfrm rot="16200000">
              <a:off x="5252611" y="719028"/>
              <a:ext cx="1965960" cy="1965960"/>
            </a:xfrm>
            <a:prstGeom prst="rect">
              <a:avLst/>
            </a:prstGeom>
          </p:spPr>
        </p:pic>
        <p:pic>
          <p:nvPicPr>
            <p:cNvPr id="5" name="Picture 4" descr="A child smiling at the camera&#10;&#10;AI-generated content may be incorrect.">
              <a:extLst>
                <a:ext uri="{FF2B5EF4-FFF2-40B4-BE49-F238E27FC236}">
                  <a16:creationId xmlns:a16="http://schemas.microsoft.com/office/drawing/2014/main" id="{F9DF6720-64C7-E378-9083-CA8904DA71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7" t="5714" r="11036"/>
            <a:stretch>
              <a:fillRect/>
            </a:stretch>
          </p:blipFill>
          <p:spPr>
            <a:xfrm>
              <a:off x="879301" y="719027"/>
              <a:ext cx="1965960" cy="1965960"/>
            </a:xfrm>
            <a:prstGeom prst="rect">
              <a:avLst/>
            </a:prstGeom>
          </p:spPr>
        </p:pic>
        <p:pic>
          <p:nvPicPr>
            <p:cNvPr id="6" name="Picture 5" descr="A child sitting at a desk&#10;&#10;AI-generated content may be incorrect.">
              <a:extLst>
                <a:ext uri="{FF2B5EF4-FFF2-40B4-BE49-F238E27FC236}">
                  <a16:creationId xmlns:a16="http://schemas.microsoft.com/office/drawing/2014/main" id="{FCC0DA39-2F28-8555-86EC-E9E6EDD124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4" r="19499" b="19048"/>
            <a:stretch>
              <a:fillRect/>
            </a:stretch>
          </p:blipFill>
          <p:spPr>
            <a:xfrm>
              <a:off x="3065956" y="719027"/>
              <a:ext cx="1965960" cy="1965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3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C4EBE-E59F-043E-5FD7-963672A3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11293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8E9E7-23EB-0BE0-718E-DA009CB1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935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33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4" r:id="rId7"/>
    <p:sldLayoutId id="2147483658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dzifYyaEZXA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ree4K@scfirststeps.o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AA8A-C2F9-E021-3B22-4AEA5CEEC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Your Child Matters. </a:t>
            </a:r>
            <a:br>
              <a:rPr lang="en-US" sz="4400" dirty="0"/>
            </a:br>
            <a:r>
              <a:rPr lang="en-US" sz="4400" dirty="0"/>
              <a:t>School Readiness Matters.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1ABF3-5CDD-E4E2-74BB-809AF4103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4K Family Orientation 2026-2027</a:t>
            </a:r>
          </a:p>
          <a:p>
            <a:r>
              <a:rPr lang="en-US" sz="2800" dirty="0">
                <a:solidFill>
                  <a:srgbClr val="FF0000"/>
                </a:solidFill>
              </a:rPr>
              <a:t>[Enter 4K Provider’s School Name]</a:t>
            </a:r>
          </a:p>
        </p:txBody>
      </p:sp>
    </p:spTree>
    <p:extLst>
      <p:ext uri="{BB962C8B-B14F-4D97-AF65-F5344CB8AC3E}">
        <p14:creationId xmlns:p14="http://schemas.microsoft.com/office/powerpoint/2010/main" val="313320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D802-BC11-B547-7D07-51202062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4K Provider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E935-D8EE-558A-A0D0-879B47119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We are committed to working in partnership with First Steps 4K. In recent analysis, we learned that 74% of children who achieved ‘</a:t>
            </a:r>
            <a:r>
              <a:rPr lang="en-US" sz="2400"/>
              <a:t>demonstrated readiness’ </a:t>
            </a:r>
            <a:r>
              <a:rPr lang="en-US" sz="2400" dirty="0"/>
              <a:t>on SC’s kindergarten readiness assessment (KRA) also achieve 3</a:t>
            </a:r>
            <a:r>
              <a:rPr lang="en-US" sz="2400" baseline="30000" dirty="0"/>
              <a:t>rd</a:t>
            </a:r>
            <a:r>
              <a:rPr lang="en-US" sz="2400" dirty="0"/>
              <a:t> grade reading and </a:t>
            </a:r>
            <a:r>
              <a:rPr lang="en-US" sz="2400"/>
              <a:t>math benchmarks.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A3D03-73EA-430D-0508-6279F043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C101-FCBE-F4C6-5CEC-4760A96F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School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A560-8673-64A9-AB12-1EDE4B425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[Enter pictures of your staff]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2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D0E9-C35E-F954-011A-91593D3E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Child At Home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351A4-28A1-C913-86C3-37833E33BA5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99CF6-5CE5-12FE-7514-3C3959CE0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Read books about starting school.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Bring a family picture for the family board.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Bring a change of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Review and talk about the daily schedule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Appropriate sleep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Watch a </a:t>
            </a:r>
            <a:r>
              <a:rPr lang="en-US" sz="1800" dirty="0" err="1"/>
              <a:t>ReadyRosie</a:t>
            </a:r>
            <a:r>
              <a:rPr lang="en-US" sz="1800" dirty="0"/>
              <a:t> Modeled Moment weekly.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1E97ABEA-734B-0AAC-1E15-15ACC6A4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445" y="1572633"/>
            <a:ext cx="3011685" cy="3103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601BE-D9C3-1FE1-4501-5647F14ED7AA}"/>
              </a:ext>
            </a:extLst>
          </p:cNvPr>
          <p:cNvSpPr txBox="1"/>
          <p:nvPr/>
        </p:nvSpPr>
        <p:spPr>
          <a:xfrm>
            <a:off x="967519" y="5076092"/>
            <a:ext cx="3676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Click on the </a:t>
            </a:r>
            <a:r>
              <a:rPr lang="en-US" sz="1800" i="1" dirty="0" err="1">
                <a:solidFill>
                  <a:srgbClr val="FF0000"/>
                </a:solidFill>
              </a:rPr>
              <a:t>ReadyRosie</a:t>
            </a:r>
            <a:r>
              <a:rPr lang="en-US" sz="1800" i="1" dirty="0">
                <a:solidFill>
                  <a:srgbClr val="FF0000"/>
                </a:solidFill>
              </a:rPr>
              <a:t> logo to watch the welcome video.  </a:t>
            </a:r>
          </a:p>
        </p:txBody>
      </p:sp>
    </p:spTree>
    <p:extLst>
      <p:ext uri="{BB962C8B-B14F-4D97-AF65-F5344CB8AC3E}">
        <p14:creationId xmlns:p14="http://schemas.microsoft.com/office/powerpoint/2010/main" val="203920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397D6-E659-5789-1E6D-AE6C9132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43D8-358D-DE9C-AD76-C00FC4D2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08565-6708-7234-DC84-5214DC297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5298831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Consistent attendance helps your child build routines, relationships, and confidence. </a:t>
            </a:r>
          </a:p>
          <a:p>
            <a:r>
              <a:rPr lang="en-US" sz="2400" dirty="0">
                <a:latin typeface="Aptos" panose="020B0004020202020204" pitchFamily="34" charset="0"/>
              </a:rPr>
              <a:t>Make sure your child attends school daily. </a:t>
            </a:r>
          </a:p>
          <a:p>
            <a:r>
              <a:rPr lang="en-US" sz="2400" dirty="0">
                <a:latin typeface="Aptos" panose="020B0004020202020204" pitchFamily="34" charset="0"/>
              </a:rPr>
              <a:t>First Steps 4K policy states that students who miss more than 10 unexcused days of school will lose their tuition. 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C5571-0A29-6DA5-2445-2728E0F728EA}"/>
              </a:ext>
            </a:extLst>
          </p:cNvPr>
          <p:cNvSpPr txBox="1"/>
          <p:nvPr/>
        </p:nvSpPr>
        <p:spPr>
          <a:xfrm>
            <a:off x="6435971" y="2413337"/>
            <a:ext cx="50067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b="1" dirty="0">
                <a:solidFill>
                  <a:prstClr val="black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Your 4K Day Begins at</a:t>
            </a:r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 [enter time here]</a:t>
            </a:r>
          </a:p>
          <a:p>
            <a:pPr lvl="0" defTabSz="457200">
              <a:defRPr/>
            </a:pPr>
            <a:endParaRPr lang="en-US" b="1" dirty="0">
              <a:solidFill>
                <a:srgbClr val="FF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lvl="0" defTabSz="457200">
              <a:defRPr/>
            </a:pPr>
            <a:r>
              <a:rPr lang="en-US" b="1" dirty="0">
                <a:solidFill>
                  <a:prstClr val="black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Your 4K Day Ends at </a:t>
            </a:r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[enter time here]</a:t>
            </a:r>
          </a:p>
          <a:p>
            <a:pPr lvl="0" defTabSz="457200">
              <a:defRPr/>
            </a:pPr>
            <a:r>
              <a:rPr lang="en-US" i="1" dirty="0">
                <a:solidFill>
                  <a:prstClr val="black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*inquire about wraparound care</a:t>
            </a:r>
          </a:p>
          <a:p>
            <a:pPr lvl="0" defTabSz="457200">
              <a:defRPr/>
            </a:pPr>
            <a:endParaRPr lang="en-US" i="1" dirty="0">
              <a:solidFill>
                <a:prstClr val="black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lvl="0" defTabSz="457200">
              <a:defRPr/>
            </a:pPr>
            <a:r>
              <a:rPr lang="en-US" b="1" dirty="0">
                <a:solidFill>
                  <a:prstClr val="black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Your 4K student is tardy after </a:t>
            </a:r>
            <a:r>
              <a:rPr lang="en-US" b="1" dirty="0">
                <a:solidFill>
                  <a:srgbClr val="FF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{enter time here}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1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C9DBB-F379-C7AD-293B-61C5F5B01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2CAB-F8B0-F4E9-18AA-1C40419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Partnering with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2A352-1CC9-22F4-6CE7-361920A1B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9352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3 Family-Teacher Conferences</a:t>
            </a:r>
          </a:p>
          <a:p>
            <a:r>
              <a:rPr lang="en-US" sz="2400" dirty="0">
                <a:latin typeface="Aptos" panose="020B0004020202020204" pitchFamily="34" charset="0"/>
              </a:rPr>
              <a:t>2 family engagement workshops</a:t>
            </a:r>
          </a:p>
          <a:p>
            <a:r>
              <a:rPr lang="en-US" sz="2400" dirty="0">
                <a:latin typeface="Aptos" panose="020B0004020202020204" pitchFamily="34" charset="0"/>
              </a:rPr>
              <a:t>1 </a:t>
            </a:r>
            <a:r>
              <a:rPr lang="en-US" sz="2400" dirty="0" err="1">
                <a:latin typeface="Aptos" panose="020B0004020202020204" pitchFamily="34" charset="0"/>
              </a:rPr>
              <a:t>ReadyRosie</a:t>
            </a:r>
            <a:r>
              <a:rPr lang="en-US" sz="2400" dirty="0">
                <a:latin typeface="Aptos" panose="020B0004020202020204" pitchFamily="34" charset="0"/>
              </a:rPr>
              <a:t> video each week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ASQ-3 Questionnaire completed within the first 45 days of school.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E2841"/>
                </a:solidFill>
                <a:latin typeface="Aptos" panose="020B0004020202020204" pitchFamily="34" charset="0"/>
              </a:rPr>
              <a:t>Please sign that you participated in this orientation.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If you have ideas, suggestions, or questions about First Steps 4K program, email us at </a:t>
            </a:r>
            <a:r>
              <a:rPr lang="en-US" sz="2000" dirty="0">
                <a:latin typeface="Aptos" panose="020B0004020202020204" pitchFamily="34" charset="0"/>
                <a:hlinkClick r:id="rId2"/>
              </a:rPr>
              <a:t>Free4K@scfirststeps.org</a:t>
            </a:r>
            <a:r>
              <a:rPr lang="en-US" sz="2000" dirty="0">
                <a:latin typeface="Aptos" panose="020B0004020202020204" pitchFamily="34" charset="0"/>
              </a:rPr>
              <a:t>. 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endParaRPr lang="en-US" sz="2400" dirty="0">
              <a:latin typeface="Aptos" panose="020B00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65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AB557-E4DE-2BB1-B11F-07BB09A2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Preschool Power Hour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CD633-449B-383A-7756-ADE9D44B6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virtual event was held on July 15</a:t>
            </a:r>
            <a:r>
              <a:rPr lang="en-US" baseline="30000" dirty="0"/>
              <a:t>th</a:t>
            </a:r>
            <a:r>
              <a:rPr lang="en-US" dirty="0"/>
              <a:t>. Scan the QR code or click the link to access the recording. YouTube link: https://youtu.be/xcOOQB92Aa0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F7B08-218B-8698-9D85-C606C9E7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00" y="829000"/>
            <a:ext cx="2600000" cy="2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7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rst Step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C81C3"/>
      </a:accent1>
      <a:accent2>
        <a:srgbClr val="79C144"/>
      </a:accent2>
      <a:accent3>
        <a:srgbClr val="154270"/>
      </a:accent3>
      <a:accent4>
        <a:srgbClr val="116176"/>
      </a:accent4>
      <a:accent5>
        <a:srgbClr val="6F42C1"/>
      </a:accent5>
      <a:accent6>
        <a:srgbClr val="D1ECEA"/>
      </a:accent6>
      <a:hlink>
        <a:srgbClr val="3C81C3"/>
      </a:hlink>
      <a:folHlink>
        <a:srgbClr val="A02B93"/>
      </a:folHlink>
    </a:clrScheme>
    <a:fontScheme name="First Steps">
      <a:majorFont>
        <a:latin typeface="Aptos Display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315</Words>
  <Application>Microsoft Office PowerPoint</Application>
  <PresentationFormat>Widescreen</PresentationFormat>
  <Paragraphs>53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Your Child Matters.  School Readiness Matters.</vt:lpstr>
      <vt:lpstr>As a 4K Provider</vt:lpstr>
      <vt:lpstr>Our School Family</vt:lpstr>
      <vt:lpstr>Supporting Your Child At Home</vt:lpstr>
      <vt:lpstr>Attendance Matters</vt:lpstr>
      <vt:lpstr>Partnering with Families</vt:lpstr>
      <vt:lpstr>Preschool Power Hour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Moore, Beth</dc:creator>
  <cp:lastModifiedBy>Pettigrew, Shayla</cp:lastModifiedBy>
  <cp:revision>5</cp:revision>
  <dcterms:created xsi:type="dcterms:W3CDTF">2026-04-12T15:58:35Z</dcterms:created>
  <dcterms:modified xsi:type="dcterms:W3CDTF">2026-07-21T21:30:32Z</dcterms:modified>
</cp:coreProperties>
</file>